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drawings/drawing6.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drawings/drawing7.xml" ContentType="application/vnd.openxmlformats-officedocument.drawingml.chartshape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drawings/drawing8.xml" ContentType="application/vnd.openxmlformats-officedocument.drawingml.chartshapes+xml"/>
  <Override PartName="/ppt/notesSlides/notesSlide3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drawings/drawing9.xml" ContentType="application/vnd.openxmlformats-officedocument.drawingml.chartshapes+xml"/>
  <Override PartName="/ppt/notesSlides/notesSlide3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drawings/drawing10.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3"/>
  </p:notesMasterIdLst>
  <p:sldIdLst>
    <p:sldId id="256" r:id="rId2"/>
    <p:sldId id="257" r:id="rId3"/>
    <p:sldId id="300"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9" r:id="rId22"/>
    <p:sldId id="276" r:id="rId23"/>
    <p:sldId id="277" r:id="rId24"/>
    <p:sldId id="278" r:id="rId25"/>
    <p:sldId id="279" r:id="rId26"/>
    <p:sldId id="280" r:id="rId27"/>
    <p:sldId id="281" r:id="rId28"/>
    <p:sldId id="282" r:id="rId29"/>
    <p:sldId id="283" r:id="rId30"/>
    <p:sldId id="284" r:id="rId31"/>
    <p:sldId id="285" r:id="rId32"/>
    <p:sldId id="286" r:id="rId33"/>
    <p:sldId id="290" r:id="rId34"/>
    <p:sldId id="298" r:id="rId35"/>
    <p:sldId id="304" r:id="rId36"/>
    <p:sldId id="303" r:id="rId37"/>
    <p:sldId id="292" r:id="rId38"/>
    <p:sldId id="294" r:id="rId39"/>
    <p:sldId id="295" r:id="rId40"/>
    <p:sldId id="296" r:id="rId41"/>
    <p:sldId id="293" r:id="rId42"/>
  </p:sldIdLst>
  <p:sldSz cx="9144000" cy="5143500" type="screen16x9"/>
  <p:notesSz cx="6858000" cy="92392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onie haimson" initials="lh" lastIdx="2" clrIdx="0">
    <p:extLst>
      <p:ext uri="{19B8F6BF-5375-455C-9EA6-DF929625EA0E}">
        <p15:presenceInfo xmlns:p15="http://schemas.microsoft.com/office/powerpoint/2012/main" userId="10446233a472546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14"/>
  </p:normalViewPr>
  <p:slideViewPr>
    <p:cSldViewPr snapToGrid="0">
      <p:cViewPr varScale="1">
        <p:scale>
          <a:sx n="78" d="100"/>
          <a:sy n="78" d="100"/>
        </p:scale>
        <p:origin x="68" y="21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8.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9.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0.xml"/><Relationship Id="rId4" Type="http://schemas.openxmlformats.org/officeDocument/2006/relationships/oleObject" Target="file:///\\Users\Patrick\Dropbox%20(Old)\Class%20Size%20Matters%20Team%20Folder\Data%20and%20Reports\Charter%20Facility%20Costs%20Report\Tables,%20Graphs,%20Original%20Data%20sheets\Charter%20Facility%20Costs%20%20FY%2014-%2019%20Master%20Analysis%20Sheet%20(originals%20edited,%20tables,%20and%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8172137085014909E-2"/>
          <c:y val="0.12465559452127307"/>
          <c:w val="0.89868568848248809"/>
          <c:h val="0.5789464938929878"/>
        </c:manualLayout>
      </c:layout>
      <c:barChart>
        <c:barDir val="col"/>
        <c:grouping val="clustered"/>
        <c:varyColors val="0"/>
        <c:ser>
          <c:idx val="0"/>
          <c:order val="0"/>
          <c:tx>
            <c:strRef>
              <c:f>'FIGURE 1'!$C$4</c:f>
              <c:strCache>
                <c:ptCount val="1"/>
                <c:pt idx="0">
                  <c:v>Total DOE cost (if fully matched)</c:v>
                </c:pt>
              </c:strCache>
            </c:strRef>
          </c:tx>
          <c:spPr>
            <a:solidFill>
              <a:schemeClr val="accent1"/>
            </a:solidFill>
            <a:ln>
              <a:noFill/>
            </a:ln>
            <a:effectLst/>
          </c:spPr>
          <c:invertIfNegative val="0"/>
          <c:dLbls>
            <c:numFmt formatCode="&quot;$&quot;#,##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1'!$D$3:$I$3</c:f>
              <c:strCache>
                <c:ptCount val="6"/>
                <c:pt idx="0">
                  <c:v>FY 2014</c:v>
                </c:pt>
                <c:pt idx="1">
                  <c:v>FY 2015</c:v>
                </c:pt>
                <c:pt idx="2">
                  <c:v>FY 2016</c:v>
                </c:pt>
                <c:pt idx="3">
                  <c:v>FY 2017</c:v>
                </c:pt>
                <c:pt idx="4">
                  <c:v>FY 2018</c:v>
                </c:pt>
                <c:pt idx="5">
                  <c:v>FY 2019</c:v>
                </c:pt>
              </c:strCache>
            </c:strRef>
          </c:cat>
          <c:val>
            <c:numRef>
              <c:f>'FIGURE 1'!$D$4:$I$4</c:f>
              <c:numCache>
                <c:formatCode>"$"#,##0.00_);[Red]\("$"#,##0.00\)</c:formatCode>
                <c:ptCount val="6"/>
                <c:pt idx="0">
                  <c:v>21552391.5</c:v>
                </c:pt>
                <c:pt idx="1">
                  <c:v>21564679.59</c:v>
                </c:pt>
                <c:pt idx="2">
                  <c:v>25697286.749999996</c:v>
                </c:pt>
                <c:pt idx="3">
                  <c:v>26569167.910000004</c:v>
                </c:pt>
                <c:pt idx="4">
                  <c:v>27320580.799999997</c:v>
                </c:pt>
                <c:pt idx="5" formatCode="&quot;$&quot;#,##0.00">
                  <c:v>30972982.920000002</c:v>
                </c:pt>
              </c:numCache>
            </c:numRef>
          </c:val>
          <c:extLst>
            <c:ext xmlns:c16="http://schemas.microsoft.com/office/drawing/2014/chart" uri="{C3380CC4-5D6E-409C-BE32-E72D297353CC}">
              <c16:uniqueId val="{00000000-91A0-5F4F-AC7D-65030A17D62A}"/>
            </c:ext>
          </c:extLst>
        </c:ser>
        <c:ser>
          <c:idx val="1"/>
          <c:order val="1"/>
          <c:tx>
            <c:strRef>
              <c:f>'FIGURE 1'!$C$5</c:f>
              <c:strCache>
                <c:ptCount val="1"/>
                <c:pt idx="0">
                  <c:v>Total DOE expenditures (actual) </c:v>
                </c:pt>
              </c:strCache>
            </c:strRef>
          </c:tx>
          <c:spPr>
            <a:solidFill>
              <a:schemeClr val="accent2"/>
            </a:solidFill>
            <a:ln>
              <a:noFill/>
            </a:ln>
            <a:effectLst/>
          </c:spPr>
          <c:invertIfNegative val="0"/>
          <c:dLbls>
            <c:numFmt formatCode="&quot;$&quot;#,##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1'!$D$3:$I$3</c:f>
              <c:strCache>
                <c:ptCount val="6"/>
                <c:pt idx="0">
                  <c:v>FY 2014</c:v>
                </c:pt>
                <c:pt idx="1">
                  <c:v>FY 2015</c:v>
                </c:pt>
                <c:pt idx="2">
                  <c:v>FY 2016</c:v>
                </c:pt>
                <c:pt idx="3">
                  <c:v>FY 2017</c:v>
                </c:pt>
                <c:pt idx="4">
                  <c:v>FY 2018</c:v>
                </c:pt>
                <c:pt idx="5">
                  <c:v>FY 2019</c:v>
                </c:pt>
              </c:strCache>
            </c:strRef>
          </c:cat>
          <c:val>
            <c:numRef>
              <c:f>'FIGURE 1'!$D$5:$I$5</c:f>
              <c:numCache>
                <c:formatCode>"$"#,##0.00_);[Red]\("$"#,##0.00\)</c:formatCode>
                <c:ptCount val="6"/>
                <c:pt idx="0" formatCode="&quot;$&quot;#,##0.00">
                  <c:v>20279325.760000005</c:v>
                </c:pt>
                <c:pt idx="1">
                  <c:v>19878592.23</c:v>
                </c:pt>
                <c:pt idx="2">
                  <c:v>24056601.739999998</c:v>
                </c:pt>
                <c:pt idx="3">
                  <c:v>21958830.540000007</c:v>
                </c:pt>
                <c:pt idx="4">
                  <c:v>20839233.330000002</c:v>
                </c:pt>
                <c:pt idx="5" formatCode="&quot;$&quot;#,##0.00">
                  <c:v>24553348.970000003</c:v>
                </c:pt>
              </c:numCache>
            </c:numRef>
          </c:val>
          <c:extLst>
            <c:ext xmlns:c16="http://schemas.microsoft.com/office/drawing/2014/chart" uri="{C3380CC4-5D6E-409C-BE32-E72D297353CC}">
              <c16:uniqueId val="{00000001-91A0-5F4F-AC7D-65030A17D62A}"/>
            </c:ext>
          </c:extLst>
        </c:ser>
        <c:ser>
          <c:idx val="2"/>
          <c:order val="2"/>
          <c:tx>
            <c:strRef>
              <c:f>'FIGURE 1'!$C$6</c:f>
              <c:strCache>
                <c:ptCount val="1"/>
                <c:pt idx="0">
                  <c:v>Total Charter Project Expenditure</c:v>
                </c:pt>
              </c:strCache>
            </c:strRef>
          </c:tx>
          <c:spPr>
            <a:solidFill>
              <a:schemeClr val="accent3"/>
            </a:solidFill>
            <a:ln>
              <a:noFill/>
            </a:ln>
            <a:effectLst/>
          </c:spPr>
          <c:invertIfNegative val="0"/>
          <c:dLbls>
            <c:numFmt formatCode="&quot;$&quot;#,##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1'!$D$3:$I$3</c:f>
              <c:strCache>
                <c:ptCount val="6"/>
                <c:pt idx="0">
                  <c:v>FY 2014</c:v>
                </c:pt>
                <c:pt idx="1">
                  <c:v>FY 2015</c:v>
                </c:pt>
                <c:pt idx="2">
                  <c:v>FY 2016</c:v>
                </c:pt>
                <c:pt idx="3">
                  <c:v>FY 2017</c:v>
                </c:pt>
                <c:pt idx="4">
                  <c:v>FY 2018</c:v>
                </c:pt>
                <c:pt idx="5">
                  <c:v>FY 2019</c:v>
                </c:pt>
              </c:strCache>
            </c:strRef>
          </c:cat>
          <c:val>
            <c:numRef>
              <c:f>'FIGURE 1'!$D$6:$I$6</c:f>
              <c:numCache>
                <c:formatCode>"$"#,##0.00_);[Red]\("$"#,##0.00\)</c:formatCode>
                <c:ptCount val="6"/>
                <c:pt idx="0">
                  <c:v>9936958.0700000003</c:v>
                </c:pt>
                <c:pt idx="1">
                  <c:v>10353663.379999999</c:v>
                </c:pt>
                <c:pt idx="2">
                  <c:v>12593820.1</c:v>
                </c:pt>
                <c:pt idx="3">
                  <c:v>14485159.760000002</c:v>
                </c:pt>
                <c:pt idx="4">
                  <c:v>16749661.079999996</c:v>
                </c:pt>
                <c:pt idx="5">
                  <c:v>16966244.870000001</c:v>
                </c:pt>
              </c:numCache>
            </c:numRef>
          </c:val>
          <c:extLst>
            <c:ext xmlns:c16="http://schemas.microsoft.com/office/drawing/2014/chart" uri="{C3380CC4-5D6E-409C-BE32-E72D297353CC}">
              <c16:uniqueId val="{00000002-91A0-5F4F-AC7D-65030A17D62A}"/>
            </c:ext>
          </c:extLst>
        </c:ser>
        <c:dLbls>
          <c:dLblPos val="outEnd"/>
          <c:showLegendKey val="0"/>
          <c:showVal val="1"/>
          <c:showCatName val="0"/>
          <c:showSerName val="0"/>
          <c:showPercent val="0"/>
          <c:showBubbleSize val="0"/>
        </c:dLbls>
        <c:gapWidth val="219"/>
        <c:overlap val="-27"/>
        <c:axId val="2146918480"/>
        <c:axId val="2146920160"/>
      </c:barChart>
      <c:catAx>
        <c:axId val="214691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46920160"/>
        <c:crosses val="autoZero"/>
        <c:auto val="1"/>
        <c:lblAlgn val="ctr"/>
        <c:lblOffset val="100"/>
        <c:noMultiLvlLbl val="0"/>
      </c:catAx>
      <c:valAx>
        <c:axId val="214692016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46918480"/>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ayout>
        <c:manualLayout>
          <c:xMode val="edge"/>
          <c:yMode val="edge"/>
          <c:x val="3.0995049557958013E-2"/>
          <c:y val="0.82112170624341252"/>
          <c:w val="0.87996302337450982"/>
          <c:h val="6.074251348502696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363706542029843E-2"/>
          <c:y val="0.21868787276341947"/>
          <c:w val="0.94902845032071537"/>
          <c:h val="0.53403578528827034"/>
        </c:manualLayout>
      </c:layout>
      <c:barChart>
        <c:barDir val="col"/>
        <c:grouping val="clustered"/>
        <c:varyColors val="0"/>
        <c:ser>
          <c:idx val="0"/>
          <c:order val="0"/>
          <c:tx>
            <c:strRef>
              <c:f>'FIGURE 3'!$C$3</c:f>
              <c:strCache>
                <c:ptCount val="1"/>
                <c:pt idx="0">
                  <c:v>Total Missing Matching Funds</c:v>
                </c:pt>
              </c:strCache>
            </c:strRef>
          </c:tx>
          <c:spPr>
            <a:solidFill>
              <a:schemeClr val="accent1"/>
            </a:solidFill>
            <a:ln>
              <a:noFill/>
            </a:ln>
            <a:effectLst/>
          </c:spPr>
          <c:invertIfNegative val="0"/>
          <c:dLbls>
            <c:numFmt formatCode="&quot;$&quot;#,##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3'!$D$2:$I$2</c:f>
              <c:strCache>
                <c:ptCount val="6"/>
                <c:pt idx="0">
                  <c:v>FY 2014</c:v>
                </c:pt>
                <c:pt idx="1">
                  <c:v>FY 2015</c:v>
                </c:pt>
                <c:pt idx="2">
                  <c:v>FY 2016</c:v>
                </c:pt>
                <c:pt idx="3">
                  <c:v>FY 2017</c:v>
                </c:pt>
                <c:pt idx="4">
                  <c:v>FY 2018</c:v>
                </c:pt>
                <c:pt idx="5">
                  <c:v>FY 2019</c:v>
                </c:pt>
              </c:strCache>
            </c:strRef>
          </c:cat>
          <c:val>
            <c:numRef>
              <c:f>'FIGURE 3'!$D$3:$I$3</c:f>
              <c:numCache>
                <c:formatCode>"$"#,##0.00_);[Red]\("$"#,##0.00\)</c:formatCode>
                <c:ptCount val="6"/>
                <c:pt idx="0">
                  <c:v>1273065.7399999946</c:v>
                </c:pt>
                <c:pt idx="1">
                  <c:v>1686087.3599999994</c:v>
                </c:pt>
                <c:pt idx="2">
                  <c:v>1640685.0099999979</c:v>
                </c:pt>
                <c:pt idx="3">
                  <c:v>4610337.3699999973</c:v>
                </c:pt>
                <c:pt idx="4">
                  <c:v>6481347.4699999951</c:v>
                </c:pt>
                <c:pt idx="5" formatCode="&quot;$&quot;#,##0.00">
                  <c:v>6419633.9499999993</c:v>
                </c:pt>
              </c:numCache>
            </c:numRef>
          </c:val>
          <c:extLst>
            <c:ext xmlns:c16="http://schemas.microsoft.com/office/drawing/2014/chart" uri="{C3380CC4-5D6E-409C-BE32-E72D297353CC}">
              <c16:uniqueId val="{00000000-E4AC-644B-9A4D-092292B345EB}"/>
            </c:ext>
          </c:extLst>
        </c:ser>
        <c:dLbls>
          <c:showLegendKey val="0"/>
          <c:showVal val="0"/>
          <c:showCatName val="0"/>
          <c:showSerName val="0"/>
          <c:showPercent val="0"/>
          <c:showBubbleSize val="0"/>
        </c:dLbls>
        <c:gapWidth val="219"/>
        <c:overlap val="-27"/>
        <c:axId val="1999573408"/>
        <c:axId val="1597940592"/>
      </c:barChart>
      <c:catAx>
        <c:axId val="199957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597940592"/>
        <c:crosses val="autoZero"/>
        <c:auto val="1"/>
        <c:lblAlgn val="ctr"/>
        <c:lblOffset val="100"/>
        <c:noMultiLvlLbl val="0"/>
      </c:catAx>
      <c:valAx>
        <c:axId val="1597940592"/>
        <c:scaling>
          <c:orientation val="minMax"/>
        </c:scaling>
        <c:delete val="1"/>
        <c:axPos val="l"/>
        <c:majorGridlines>
          <c:spPr>
            <a:ln w="9525" cap="flat" cmpd="sng" algn="ctr">
              <a:solidFill>
                <a:schemeClr val="tx1">
                  <a:lumMod val="15000"/>
                  <a:lumOff val="85000"/>
                </a:schemeClr>
              </a:solidFill>
              <a:round/>
            </a:ln>
            <a:effectLst/>
          </c:spPr>
        </c:majorGridlines>
        <c:numFmt formatCode="&quot;$&quot;#,##0.00_);[Red]\(&quot;$&quot;#,##0.00\)" sourceLinked="1"/>
        <c:majorTickMark val="none"/>
        <c:minorTickMark val="none"/>
        <c:tickLblPos val="nextTo"/>
        <c:crossAx val="1999573408"/>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0552995391705073E-2"/>
          <c:y val="0.16149068322981364"/>
          <c:w val="0.95944700460829491"/>
          <c:h val="0.58396830830928748"/>
        </c:manualLayout>
      </c:layout>
      <c:barChart>
        <c:barDir val="col"/>
        <c:grouping val="clustered"/>
        <c:varyColors val="0"/>
        <c:ser>
          <c:idx val="0"/>
          <c:order val="0"/>
          <c:tx>
            <c:strRef>
              <c:f>'FIGURE 2'!$C$2</c:f>
              <c:strCache>
                <c:ptCount val="1"/>
                <c:pt idx="0">
                  <c:v>% of Schools eligible for matching funds that received full matching funds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2'!$D$1:$I$1</c:f>
              <c:strCache>
                <c:ptCount val="6"/>
                <c:pt idx="0">
                  <c:v>FY 2014</c:v>
                </c:pt>
                <c:pt idx="1">
                  <c:v>FY 2015</c:v>
                </c:pt>
                <c:pt idx="2">
                  <c:v>FY 2016</c:v>
                </c:pt>
                <c:pt idx="3">
                  <c:v>FY 2017</c:v>
                </c:pt>
                <c:pt idx="4">
                  <c:v>FY 2018</c:v>
                </c:pt>
                <c:pt idx="5">
                  <c:v>FY 2019</c:v>
                </c:pt>
              </c:strCache>
            </c:strRef>
          </c:cat>
          <c:val>
            <c:numRef>
              <c:f>'FIGURE 2'!$D$2:$I$2</c:f>
              <c:numCache>
                <c:formatCode>0%</c:formatCode>
                <c:ptCount val="6"/>
                <c:pt idx="0">
                  <c:v>0.4</c:v>
                </c:pt>
                <c:pt idx="1">
                  <c:v>0.49315068493150682</c:v>
                </c:pt>
                <c:pt idx="2">
                  <c:v>0.47524752475247523</c:v>
                </c:pt>
                <c:pt idx="3">
                  <c:v>0.22727272727272727</c:v>
                </c:pt>
                <c:pt idx="4">
                  <c:v>0.29565217391304349</c:v>
                </c:pt>
                <c:pt idx="5">
                  <c:v>0.330188679245283</c:v>
                </c:pt>
              </c:numCache>
            </c:numRef>
          </c:val>
          <c:extLst>
            <c:ext xmlns:c16="http://schemas.microsoft.com/office/drawing/2014/chart" uri="{C3380CC4-5D6E-409C-BE32-E72D297353CC}">
              <c16:uniqueId val="{00000000-2C59-C14D-A18A-52DC01E84D93}"/>
            </c:ext>
          </c:extLst>
        </c:ser>
        <c:dLbls>
          <c:showLegendKey val="0"/>
          <c:showVal val="0"/>
          <c:showCatName val="0"/>
          <c:showSerName val="0"/>
          <c:showPercent val="0"/>
          <c:showBubbleSize val="0"/>
        </c:dLbls>
        <c:gapWidth val="219"/>
        <c:overlap val="-27"/>
        <c:axId val="1999276016"/>
        <c:axId val="1597855920"/>
      </c:barChart>
      <c:catAx>
        <c:axId val="199927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97855920"/>
        <c:crosses val="autoZero"/>
        <c:auto val="1"/>
        <c:lblAlgn val="ctr"/>
        <c:lblOffset val="100"/>
        <c:noMultiLvlLbl val="0"/>
      </c:catAx>
      <c:valAx>
        <c:axId val="159785592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999276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7777777777777779E-3"/>
          <c:y val="0.22605277728398648"/>
          <c:w val="0.96666666666666667"/>
          <c:h val="0.56070520797142087"/>
        </c:manualLayout>
      </c:layout>
      <c:barChart>
        <c:barDir val="col"/>
        <c:grouping val="clustered"/>
        <c:varyColors val="0"/>
        <c:ser>
          <c:idx val="0"/>
          <c:order val="0"/>
          <c:tx>
            <c:strRef>
              <c:f>'APPENDIX C FIGURE 14'!$D$2</c:f>
              <c:strCache>
                <c:ptCount val="1"/>
                <c:pt idx="0">
                  <c:v>Renovation Rate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'APPENDIX C FIGURE 14'!$C$3:$C$6</c:f>
              <c:strCache>
                <c:ptCount val="4"/>
                <c:pt idx="0">
                  <c:v>KIPP</c:v>
                </c:pt>
                <c:pt idx="1">
                  <c:v>Success Academy</c:v>
                </c:pt>
                <c:pt idx="2">
                  <c:v>Achievement</c:v>
                </c:pt>
                <c:pt idx="3">
                  <c:v>Uncommon</c:v>
                </c:pt>
              </c:strCache>
            </c:strRef>
          </c:cat>
          <c:val>
            <c:numRef>
              <c:f>'APPENDIX C FIGURE 14'!$D$3:$D$6</c:f>
              <c:numCache>
                <c:formatCode>0%</c:formatCode>
                <c:ptCount val="4"/>
                <c:pt idx="0">
                  <c:v>1</c:v>
                </c:pt>
                <c:pt idx="1">
                  <c:v>0.99</c:v>
                </c:pt>
                <c:pt idx="2">
                  <c:v>0.87</c:v>
                </c:pt>
                <c:pt idx="3">
                  <c:v>0.59</c:v>
                </c:pt>
              </c:numCache>
            </c:numRef>
          </c:val>
          <c:extLst>
            <c:ext xmlns:c16="http://schemas.microsoft.com/office/drawing/2014/chart" uri="{C3380CC4-5D6E-409C-BE32-E72D297353CC}">
              <c16:uniqueId val="{00000000-6046-0E45-977B-BBF3E8DF79AD}"/>
            </c:ext>
          </c:extLst>
        </c:ser>
        <c:ser>
          <c:idx val="1"/>
          <c:order val="1"/>
          <c:tx>
            <c:strRef>
              <c:f>'APPENDIX C FIGURE 14'!$E$2</c:f>
              <c:strCache>
                <c:ptCount val="1"/>
                <c:pt idx="0">
                  <c:v>% of Schools that triggered matching funds all years possible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'APPENDIX C FIGURE 14'!$C$3:$C$6</c:f>
              <c:strCache>
                <c:ptCount val="4"/>
                <c:pt idx="0">
                  <c:v>KIPP</c:v>
                </c:pt>
                <c:pt idx="1">
                  <c:v>Success Academy</c:v>
                </c:pt>
                <c:pt idx="2">
                  <c:v>Achievement</c:v>
                </c:pt>
                <c:pt idx="3">
                  <c:v>Uncommon</c:v>
                </c:pt>
              </c:strCache>
            </c:strRef>
          </c:cat>
          <c:val>
            <c:numRef>
              <c:f>'APPENDIX C FIGURE 14'!$E$3:$E$6</c:f>
              <c:numCache>
                <c:formatCode>0%</c:formatCode>
                <c:ptCount val="4"/>
                <c:pt idx="0">
                  <c:v>1</c:v>
                </c:pt>
                <c:pt idx="1">
                  <c:v>0.96</c:v>
                </c:pt>
                <c:pt idx="2">
                  <c:v>0.55555555555555558</c:v>
                </c:pt>
                <c:pt idx="3">
                  <c:v>0</c:v>
                </c:pt>
              </c:numCache>
            </c:numRef>
          </c:val>
          <c:extLst>
            <c:ext xmlns:c16="http://schemas.microsoft.com/office/drawing/2014/chart" uri="{C3380CC4-5D6E-409C-BE32-E72D297353CC}">
              <c16:uniqueId val="{00000001-6046-0E45-977B-BBF3E8DF79AD}"/>
            </c:ext>
          </c:extLst>
        </c:ser>
        <c:dLbls>
          <c:dLblPos val="outEnd"/>
          <c:showLegendKey val="0"/>
          <c:showVal val="1"/>
          <c:showCatName val="0"/>
          <c:showSerName val="0"/>
          <c:showPercent val="0"/>
          <c:showBubbleSize val="0"/>
        </c:dLbls>
        <c:gapWidth val="219"/>
        <c:overlap val="-27"/>
        <c:axId val="1066119407"/>
        <c:axId val="964189471"/>
      </c:barChart>
      <c:catAx>
        <c:axId val="1066119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4189471"/>
        <c:crosses val="autoZero"/>
        <c:auto val="1"/>
        <c:lblAlgn val="ctr"/>
        <c:lblOffset val="100"/>
        <c:noMultiLvlLbl val="0"/>
      </c:catAx>
      <c:valAx>
        <c:axId val="964189471"/>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066119407"/>
        <c:crosses val="autoZero"/>
        <c:crossBetween val="between"/>
      </c:valAx>
      <c:spPr>
        <a:noFill/>
        <a:ln>
          <a:noFill/>
        </a:ln>
        <a:effectLst/>
      </c:spPr>
    </c:plotArea>
    <c:legend>
      <c:legendPos val="b"/>
      <c:layout>
        <c:manualLayout>
          <c:xMode val="edge"/>
          <c:yMode val="edge"/>
          <c:x val="9.469925634295713E-2"/>
          <c:y val="0.89874890638670168"/>
          <c:w val="0.89999994540359207"/>
          <c:h val="8.7845865790503574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584092681403951E-2"/>
          <c:y val="0.17958119403111703"/>
          <c:w val="0.93883181463719212"/>
          <c:h val="0.54570447439978165"/>
        </c:manualLayout>
      </c:layout>
      <c:barChart>
        <c:barDir val="col"/>
        <c:grouping val="clustered"/>
        <c:varyColors val="0"/>
        <c:ser>
          <c:idx val="0"/>
          <c:order val="0"/>
          <c:tx>
            <c:strRef>
              <c:f>'FIGURE 5'!$D$1</c:f>
              <c:strCache>
                <c:ptCount val="1"/>
                <c:pt idx="0">
                  <c:v>Average Charter Expenditure Per Renovation FY 14-19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5'!$C$2:$C$5</c:f>
              <c:strCache>
                <c:ptCount val="4"/>
                <c:pt idx="0">
                  <c:v>Success Academy</c:v>
                </c:pt>
                <c:pt idx="1">
                  <c:v>Uncommon</c:v>
                </c:pt>
                <c:pt idx="2">
                  <c:v>Achievement</c:v>
                </c:pt>
                <c:pt idx="3">
                  <c:v>KIPP</c:v>
                </c:pt>
              </c:strCache>
            </c:strRef>
          </c:cat>
          <c:val>
            <c:numRef>
              <c:f>'FIGURE 5'!$D$2:$D$5</c:f>
              <c:numCache>
                <c:formatCode>"$"#,##0</c:formatCode>
                <c:ptCount val="4"/>
                <c:pt idx="0">
                  <c:v>273209.14308139536</c:v>
                </c:pt>
                <c:pt idx="1">
                  <c:v>187740.97157894736</c:v>
                </c:pt>
                <c:pt idx="2">
                  <c:v>142411.89327272726</c:v>
                </c:pt>
                <c:pt idx="3">
                  <c:v>104907.71847826087</c:v>
                </c:pt>
              </c:numCache>
            </c:numRef>
          </c:val>
          <c:extLst>
            <c:ext xmlns:c16="http://schemas.microsoft.com/office/drawing/2014/chart" uri="{C3380CC4-5D6E-409C-BE32-E72D297353CC}">
              <c16:uniqueId val="{00000000-E2B7-4F40-8457-F96AE6944362}"/>
            </c:ext>
          </c:extLst>
        </c:ser>
        <c:dLbls>
          <c:dLblPos val="outEnd"/>
          <c:showLegendKey val="0"/>
          <c:showVal val="1"/>
          <c:showCatName val="0"/>
          <c:showSerName val="0"/>
          <c:showPercent val="0"/>
          <c:showBubbleSize val="0"/>
        </c:dLbls>
        <c:gapWidth val="219"/>
        <c:overlap val="-27"/>
        <c:axId val="25455983"/>
        <c:axId val="1647232128"/>
      </c:barChart>
      <c:catAx>
        <c:axId val="254559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47232128"/>
        <c:crosses val="autoZero"/>
        <c:auto val="1"/>
        <c:lblAlgn val="ctr"/>
        <c:lblOffset val="100"/>
        <c:noMultiLvlLbl val="0"/>
      </c:catAx>
      <c:valAx>
        <c:axId val="1647232128"/>
        <c:scaling>
          <c:orientation val="minMax"/>
        </c:scaling>
        <c:delete val="1"/>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crossAx val="254559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2480280455740574E-2"/>
          <c:y val="0.20708495996823925"/>
          <c:w val="0.96823838737949164"/>
          <c:h val="0.60386865920724375"/>
        </c:manualLayout>
      </c:layout>
      <c:barChart>
        <c:barDir val="col"/>
        <c:grouping val="clustered"/>
        <c:varyColors val="0"/>
        <c:ser>
          <c:idx val="0"/>
          <c:order val="0"/>
          <c:tx>
            <c:strRef>
              <c:f>'FIGURE 4'!$D$3</c:f>
              <c:strCache>
                <c:ptCount val="1"/>
                <c:pt idx="0">
                  <c:v>Charter Project Expenditure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4'!$C$4:$C$7</c:f>
              <c:strCache>
                <c:ptCount val="4"/>
                <c:pt idx="0">
                  <c:v>Success Academy</c:v>
                </c:pt>
                <c:pt idx="1">
                  <c:v>Uncommon</c:v>
                </c:pt>
                <c:pt idx="2">
                  <c:v>Achievement First</c:v>
                </c:pt>
                <c:pt idx="3">
                  <c:v>KIPP</c:v>
                </c:pt>
              </c:strCache>
            </c:strRef>
          </c:cat>
          <c:val>
            <c:numRef>
              <c:f>'FIGURE 4'!$D$4:$D$7</c:f>
              <c:numCache>
                <c:formatCode>"$"#,##0.0</c:formatCode>
                <c:ptCount val="4"/>
                <c:pt idx="0" formatCode="&quot;$&quot;#,##0.00">
                  <c:v>46991972.610000007</c:v>
                </c:pt>
                <c:pt idx="1">
                  <c:v>10701235.379999999</c:v>
                </c:pt>
                <c:pt idx="2">
                  <c:v>7832654.129999999</c:v>
                </c:pt>
                <c:pt idx="3">
                  <c:v>4825755.05</c:v>
                </c:pt>
              </c:numCache>
            </c:numRef>
          </c:val>
          <c:extLst>
            <c:ext xmlns:c16="http://schemas.microsoft.com/office/drawing/2014/chart" uri="{C3380CC4-5D6E-409C-BE32-E72D297353CC}">
              <c16:uniqueId val="{00000000-5513-0E41-B5D8-8AA841F0EC89}"/>
            </c:ext>
          </c:extLst>
        </c:ser>
        <c:ser>
          <c:idx val="1"/>
          <c:order val="1"/>
          <c:tx>
            <c:strRef>
              <c:f>'FIGURE 4'!$E$3</c:f>
              <c:strCache>
                <c:ptCount val="1"/>
                <c:pt idx="0">
                  <c:v>Total DOE Expenditures (actual)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4'!$C$4:$C$7</c:f>
              <c:strCache>
                <c:ptCount val="4"/>
                <c:pt idx="0">
                  <c:v>Success Academy</c:v>
                </c:pt>
                <c:pt idx="1">
                  <c:v>Uncommon</c:v>
                </c:pt>
                <c:pt idx="2">
                  <c:v>Achievement First</c:v>
                </c:pt>
                <c:pt idx="3">
                  <c:v>KIPP</c:v>
                </c:pt>
              </c:strCache>
            </c:strRef>
          </c:cat>
          <c:val>
            <c:numRef>
              <c:f>'FIGURE 4'!$E$4:$E$7</c:f>
              <c:numCache>
                <c:formatCode>"$"#,##0.0</c:formatCode>
                <c:ptCount val="4"/>
                <c:pt idx="0">
                  <c:v>78773680.370000005</c:v>
                </c:pt>
                <c:pt idx="1">
                  <c:v>20205926.509999998</c:v>
                </c:pt>
                <c:pt idx="2">
                  <c:v>8236114.4299999997</c:v>
                </c:pt>
                <c:pt idx="3">
                  <c:v>6646501.4500000002</c:v>
                </c:pt>
              </c:numCache>
            </c:numRef>
          </c:val>
          <c:extLst>
            <c:ext xmlns:c16="http://schemas.microsoft.com/office/drawing/2014/chart" uri="{C3380CC4-5D6E-409C-BE32-E72D297353CC}">
              <c16:uniqueId val="{00000001-5513-0E41-B5D8-8AA841F0EC89}"/>
            </c:ext>
          </c:extLst>
        </c:ser>
        <c:ser>
          <c:idx val="2"/>
          <c:order val="2"/>
          <c:tx>
            <c:strRef>
              <c:f>'FIGURE 4'!$F$3</c:f>
              <c:strCache>
                <c:ptCount val="1"/>
                <c:pt idx="0">
                  <c:v>Total DOE Cost (if fully matched)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4'!$C$4:$C$7</c:f>
              <c:strCache>
                <c:ptCount val="4"/>
                <c:pt idx="0">
                  <c:v>Success Academy</c:v>
                </c:pt>
                <c:pt idx="1">
                  <c:v>Uncommon</c:v>
                </c:pt>
                <c:pt idx="2">
                  <c:v>Achievement First</c:v>
                </c:pt>
                <c:pt idx="3">
                  <c:v>KIPP</c:v>
                </c:pt>
              </c:strCache>
            </c:strRef>
          </c:cat>
          <c:val>
            <c:numRef>
              <c:f>'FIGURE 4'!$F$4:$F$7</c:f>
              <c:numCache>
                <c:formatCode>"$"#,##0.0</c:formatCode>
                <c:ptCount val="4"/>
                <c:pt idx="0">
                  <c:v>94760329.739999995</c:v>
                </c:pt>
                <c:pt idx="1">
                  <c:v>21718248.699999999</c:v>
                </c:pt>
                <c:pt idx="2">
                  <c:v>10367658.48</c:v>
                </c:pt>
                <c:pt idx="3">
                  <c:v>8157266.25</c:v>
                </c:pt>
              </c:numCache>
            </c:numRef>
          </c:val>
          <c:extLst>
            <c:ext xmlns:c16="http://schemas.microsoft.com/office/drawing/2014/chart" uri="{C3380CC4-5D6E-409C-BE32-E72D297353CC}">
              <c16:uniqueId val="{00000002-5513-0E41-B5D8-8AA841F0EC89}"/>
            </c:ext>
          </c:extLst>
        </c:ser>
        <c:dLbls>
          <c:dLblPos val="outEnd"/>
          <c:showLegendKey val="0"/>
          <c:showVal val="1"/>
          <c:showCatName val="0"/>
          <c:showSerName val="0"/>
          <c:showPercent val="0"/>
          <c:showBubbleSize val="0"/>
        </c:dLbls>
        <c:gapWidth val="219"/>
        <c:overlap val="-27"/>
        <c:axId val="1643808384"/>
        <c:axId val="1644080096"/>
      </c:barChart>
      <c:catAx>
        <c:axId val="164380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644080096"/>
        <c:crosses val="autoZero"/>
        <c:auto val="1"/>
        <c:lblAlgn val="ctr"/>
        <c:lblOffset val="100"/>
        <c:noMultiLvlLbl val="0"/>
      </c:catAx>
      <c:valAx>
        <c:axId val="1644080096"/>
        <c:scaling>
          <c:orientation val="minMax"/>
        </c:scaling>
        <c:delete val="1"/>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crossAx val="1643808384"/>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ayout>
        <c:manualLayout>
          <c:xMode val="edge"/>
          <c:yMode val="edge"/>
          <c:x val="8.1454230681221221E-2"/>
          <c:y val="0.86202172238337982"/>
          <c:w val="0.84177790748924919"/>
          <c:h val="7.8495335141930786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770435912005848E-2"/>
          <c:y val="0.18729134766861499"/>
          <c:w val="0.86270367054610564"/>
          <c:h val="0.62626127179647095"/>
        </c:manualLayout>
      </c:layout>
      <c:barChart>
        <c:barDir val="col"/>
        <c:grouping val="stacked"/>
        <c:varyColors val="0"/>
        <c:ser>
          <c:idx val="0"/>
          <c:order val="0"/>
          <c:tx>
            <c:strRef>
              <c:f>'FIGURE 7'!$C$4</c:f>
              <c:strCache>
                <c:ptCount val="1"/>
                <c:pt idx="0">
                  <c:v>Lease Subsidy (Per pupil/total rent)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7'!$D$3:$H$3</c:f>
              <c:strCache>
                <c:ptCount val="5"/>
                <c:pt idx="0">
                  <c:v>FY 2015</c:v>
                </c:pt>
                <c:pt idx="1">
                  <c:v>FY 2016</c:v>
                </c:pt>
                <c:pt idx="2">
                  <c:v>FY 2017</c:v>
                </c:pt>
                <c:pt idx="3">
                  <c:v>FY 2018</c:v>
                </c:pt>
                <c:pt idx="4">
                  <c:v>FY 2019 (Projected)</c:v>
                </c:pt>
              </c:strCache>
            </c:strRef>
          </c:cat>
          <c:val>
            <c:numRef>
              <c:f>'FIGURE 7'!$D$4:$H$4</c:f>
              <c:numCache>
                <c:formatCode>"$"#,##0.00</c:formatCode>
                <c:ptCount val="5"/>
                <c:pt idx="0">
                  <c:v>4834054.12</c:v>
                </c:pt>
                <c:pt idx="1">
                  <c:v>20363628</c:v>
                </c:pt>
                <c:pt idx="2">
                  <c:v>26995467.5</c:v>
                </c:pt>
                <c:pt idx="3">
                  <c:v>47958924.490000002</c:v>
                </c:pt>
                <c:pt idx="4">
                  <c:v>83556968</c:v>
                </c:pt>
              </c:numCache>
            </c:numRef>
          </c:val>
          <c:extLst>
            <c:ext xmlns:c16="http://schemas.microsoft.com/office/drawing/2014/chart" uri="{C3380CC4-5D6E-409C-BE32-E72D297353CC}">
              <c16:uniqueId val="{00000000-8C84-504C-85F1-44BE09A303CB}"/>
            </c:ext>
          </c:extLst>
        </c:ser>
        <c:ser>
          <c:idx val="1"/>
          <c:order val="1"/>
          <c:tx>
            <c:strRef>
              <c:f>'FIGURE 7'!$C$5</c:f>
              <c:strCache>
                <c:ptCount val="1"/>
                <c:pt idx="0">
                  <c:v>DOE held lease</c:v>
                </c:pt>
              </c:strCache>
            </c:strRef>
          </c:tx>
          <c:spPr>
            <a:solidFill>
              <a:schemeClr val="accent2"/>
            </a:solidFill>
            <a:ln>
              <a:noFill/>
            </a:ln>
            <a:effectLst/>
          </c:spPr>
          <c:invertIfNegative val="0"/>
          <c:dLbls>
            <c:numFmt formatCode="&quot;$&quot;#,##0.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7'!$D$3:$H$3</c:f>
              <c:strCache>
                <c:ptCount val="5"/>
                <c:pt idx="0">
                  <c:v>FY 2015</c:v>
                </c:pt>
                <c:pt idx="1">
                  <c:v>FY 2016</c:v>
                </c:pt>
                <c:pt idx="2">
                  <c:v>FY 2017</c:v>
                </c:pt>
                <c:pt idx="3">
                  <c:v>FY 2018</c:v>
                </c:pt>
                <c:pt idx="4">
                  <c:v>FY 2019 (Projected)</c:v>
                </c:pt>
              </c:strCache>
            </c:strRef>
          </c:cat>
          <c:val>
            <c:numRef>
              <c:f>'FIGURE 7'!$D$5:$H$5</c:f>
              <c:numCache>
                <c:formatCode>"$"#,##0.00</c:formatCode>
                <c:ptCount val="5"/>
                <c:pt idx="0">
                  <c:v>8468208.9600000009</c:v>
                </c:pt>
                <c:pt idx="1">
                  <c:v>9279575</c:v>
                </c:pt>
                <c:pt idx="2">
                  <c:v>13351249.319999998</c:v>
                </c:pt>
                <c:pt idx="3">
                  <c:v>13991854.16</c:v>
                </c:pt>
                <c:pt idx="4">
                  <c:v>17132223.222890999</c:v>
                </c:pt>
              </c:numCache>
            </c:numRef>
          </c:val>
          <c:extLst>
            <c:ext xmlns:c16="http://schemas.microsoft.com/office/drawing/2014/chart" uri="{C3380CC4-5D6E-409C-BE32-E72D297353CC}">
              <c16:uniqueId val="{00000001-8C84-504C-85F1-44BE09A303CB}"/>
            </c:ext>
          </c:extLst>
        </c:ser>
        <c:dLbls>
          <c:dLblPos val="ctr"/>
          <c:showLegendKey val="0"/>
          <c:showVal val="1"/>
          <c:showCatName val="0"/>
          <c:showSerName val="0"/>
          <c:showPercent val="0"/>
          <c:showBubbleSize val="0"/>
        </c:dLbls>
        <c:gapWidth val="150"/>
        <c:overlap val="100"/>
        <c:axId val="1819786111"/>
        <c:axId val="1529081455"/>
      </c:barChart>
      <c:catAx>
        <c:axId val="1819786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29081455"/>
        <c:crosses val="autoZero"/>
        <c:auto val="1"/>
        <c:lblAlgn val="ctr"/>
        <c:lblOffset val="100"/>
        <c:noMultiLvlLbl val="0"/>
      </c:catAx>
      <c:valAx>
        <c:axId val="1529081455"/>
        <c:scaling>
          <c:orientation val="minMax"/>
        </c:scaling>
        <c:delete val="1"/>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crossAx val="1819786111"/>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000217158759165E-3"/>
          <c:y val="0.25054945054945055"/>
          <c:w val="0.96942806817176441"/>
          <c:h val="0.51485141203564821"/>
        </c:manualLayout>
      </c:layout>
      <c:barChart>
        <c:barDir val="col"/>
        <c:grouping val="clustered"/>
        <c:varyColors val="0"/>
        <c:ser>
          <c:idx val="0"/>
          <c:order val="0"/>
          <c:tx>
            <c:strRef>
              <c:f>'FIGURE 10'!$D$10</c:f>
              <c:strCache>
                <c:ptCount val="1"/>
                <c:pt idx="0">
                  <c:v>Number of Co-located Schools that triggered matching funds, FY 2014 to FY 2019</c:v>
                </c:pt>
              </c:strCache>
            </c:strRef>
          </c:tx>
          <c:spPr>
            <a:solidFill>
              <a:schemeClr val="accent1"/>
            </a:solidFill>
            <a:ln>
              <a:noFill/>
            </a:ln>
            <a:effectLst/>
          </c:spPr>
          <c:invertIfNegative val="0"/>
          <c:dLbls>
            <c:spPr>
              <a:solidFill>
                <a:schemeClr val="accent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10'!$C$11:$C$19</c:f>
              <c:strCache>
                <c:ptCount val="9"/>
                <c:pt idx="0">
                  <c:v>Success Academy</c:v>
                </c:pt>
                <c:pt idx="1">
                  <c:v>Uncommon Schools </c:v>
                </c:pt>
                <c:pt idx="2">
                  <c:v>Achievement First </c:v>
                </c:pt>
                <c:pt idx="3">
                  <c:v>New Visions </c:v>
                </c:pt>
                <c:pt idx="4">
                  <c:v>KIPP</c:v>
                </c:pt>
                <c:pt idx="5">
                  <c:v>Ascend </c:v>
                </c:pt>
                <c:pt idx="6">
                  <c:v>Explore </c:v>
                </c:pt>
                <c:pt idx="7">
                  <c:v>Democracy Prep </c:v>
                </c:pt>
                <c:pt idx="8">
                  <c:v>Public Prep</c:v>
                </c:pt>
              </c:strCache>
            </c:strRef>
          </c:cat>
          <c:val>
            <c:numRef>
              <c:f>'FIGURE 10'!$D$11:$D$19</c:f>
              <c:numCache>
                <c:formatCode>General</c:formatCode>
                <c:ptCount val="9"/>
                <c:pt idx="0">
                  <c:v>25</c:v>
                </c:pt>
                <c:pt idx="1">
                  <c:v>12</c:v>
                </c:pt>
                <c:pt idx="2">
                  <c:v>9</c:v>
                </c:pt>
                <c:pt idx="3">
                  <c:v>7</c:v>
                </c:pt>
                <c:pt idx="4">
                  <c:v>6</c:v>
                </c:pt>
                <c:pt idx="5">
                  <c:v>0</c:v>
                </c:pt>
                <c:pt idx="6">
                  <c:v>4</c:v>
                </c:pt>
                <c:pt idx="7">
                  <c:v>3</c:v>
                </c:pt>
                <c:pt idx="8">
                  <c:v>4</c:v>
                </c:pt>
              </c:numCache>
            </c:numRef>
          </c:val>
          <c:extLst>
            <c:ext xmlns:c16="http://schemas.microsoft.com/office/drawing/2014/chart" uri="{C3380CC4-5D6E-409C-BE32-E72D297353CC}">
              <c16:uniqueId val="{00000000-05A1-4C48-89FF-47277A2E7BAA}"/>
            </c:ext>
          </c:extLst>
        </c:ser>
        <c:ser>
          <c:idx val="1"/>
          <c:order val="1"/>
          <c:tx>
            <c:strRef>
              <c:f>'FIGURE 10'!$E$10</c:f>
              <c:strCache>
                <c:ptCount val="1"/>
                <c:pt idx="0">
                  <c:v>Number Schools Receiving Lease Assistance, FY 2015 to FY 2019</c:v>
                </c:pt>
              </c:strCache>
            </c:strRef>
          </c:tx>
          <c:spPr>
            <a:solidFill>
              <a:schemeClr val="accent2"/>
            </a:solidFill>
            <a:ln>
              <a:noFill/>
            </a:ln>
            <a:effectLst/>
          </c:spPr>
          <c:invertIfNegative val="0"/>
          <c:dLbls>
            <c:spPr>
              <a:solidFill>
                <a:schemeClr val="accent2"/>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10'!$C$11:$C$19</c:f>
              <c:strCache>
                <c:ptCount val="9"/>
                <c:pt idx="0">
                  <c:v>Success Academy</c:v>
                </c:pt>
                <c:pt idx="1">
                  <c:v>Uncommon Schools </c:v>
                </c:pt>
                <c:pt idx="2">
                  <c:v>Achievement First </c:v>
                </c:pt>
                <c:pt idx="3">
                  <c:v>New Visions </c:v>
                </c:pt>
                <c:pt idx="4">
                  <c:v>KIPP</c:v>
                </c:pt>
                <c:pt idx="5">
                  <c:v>Ascend </c:v>
                </c:pt>
                <c:pt idx="6">
                  <c:v>Explore </c:v>
                </c:pt>
                <c:pt idx="7">
                  <c:v>Democracy Prep </c:v>
                </c:pt>
                <c:pt idx="8">
                  <c:v>Public Prep</c:v>
                </c:pt>
              </c:strCache>
            </c:strRef>
          </c:cat>
          <c:val>
            <c:numRef>
              <c:f>'FIGURE 10'!$E$11:$E$19</c:f>
              <c:numCache>
                <c:formatCode>General</c:formatCode>
                <c:ptCount val="9"/>
                <c:pt idx="0">
                  <c:v>11</c:v>
                </c:pt>
                <c:pt idx="1">
                  <c:v>0</c:v>
                </c:pt>
                <c:pt idx="2">
                  <c:v>1</c:v>
                </c:pt>
                <c:pt idx="3">
                  <c:v>1</c:v>
                </c:pt>
                <c:pt idx="4">
                  <c:v>1</c:v>
                </c:pt>
                <c:pt idx="5">
                  <c:v>6</c:v>
                </c:pt>
                <c:pt idx="6">
                  <c:v>0</c:v>
                </c:pt>
                <c:pt idx="7">
                  <c:v>1</c:v>
                </c:pt>
                <c:pt idx="8">
                  <c:v>1</c:v>
                </c:pt>
              </c:numCache>
            </c:numRef>
          </c:val>
          <c:extLst>
            <c:ext xmlns:c16="http://schemas.microsoft.com/office/drawing/2014/chart" uri="{C3380CC4-5D6E-409C-BE32-E72D297353CC}">
              <c16:uniqueId val="{00000001-05A1-4C48-89FF-47277A2E7BAA}"/>
            </c:ext>
          </c:extLst>
        </c:ser>
        <c:dLbls>
          <c:showLegendKey val="0"/>
          <c:showVal val="0"/>
          <c:showCatName val="0"/>
          <c:showSerName val="0"/>
          <c:showPercent val="0"/>
          <c:showBubbleSize val="0"/>
        </c:dLbls>
        <c:gapWidth val="219"/>
        <c:overlap val="-27"/>
        <c:axId val="2091968447"/>
        <c:axId val="2048110223"/>
      </c:barChart>
      <c:catAx>
        <c:axId val="2091968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48110223"/>
        <c:crosses val="autoZero"/>
        <c:auto val="1"/>
        <c:lblAlgn val="ctr"/>
        <c:lblOffset val="100"/>
        <c:noMultiLvlLbl val="0"/>
      </c:catAx>
      <c:valAx>
        <c:axId val="2048110223"/>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0919684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3649484536082472E-2"/>
          <c:y val="0.17826086956521739"/>
          <c:w val="0.93367010309278331"/>
          <c:h val="0.55465011982197887"/>
        </c:manualLayout>
      </c:layout>
      <c:barChart>
        <c:barDir val="col"/>
        <c:grouping val="clustered"/>
        <c:varyColors val="0"/>
        <c:ser>
          <c:idx val="0"/>
          <c:order val="0"/>
          <c:tx>
            <c:strRef>
              <c:f>'FIGURE  8'!$C$3</c:f>
              <c:strCache>
                <c:ptCount val="1"/>
                <c:pt idx="0">
                  <c:v>Average spent per charter school in private schools where DOE holds lease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8'!$D$2:$H$2</c:f>
              <c:strCache>
                <c:ptCount val="5"/>
                <c:pt idx="0">
                  <c:v>FY 2015</c:v>
                </c:pt>
                <c:pt idx="1">
                  <c:v>FY 2016</c:v>
                </c:pt>
                <c:pt idx="2">
                  <c:v>FY 2017</c:v>
                </c:pt>
                <c:pt idx="3">
                  <c:v>FY 2018</c:v>
                </c:pt>
                <c:pt idx="4">
                  <c:v>FY 2019</c:v>
                </c:pt>
              </c:strCache>
            </c:strRef>
          </c:cat>
          <c:val>
            <c:numRef>
              <c:f>'FIGURE  8'!$D$3:$H$3</c:f>
              <c:numCache>
                <c:formatCode>"$"#,##0.00</c:formatCode>
                <c:ptCount val="5"/>
                <c:pt idx="0">
                  <c:v>1693641.7920000001</c:v>
                </c:pt>
                <c:pt idx="1">
                  <c:v>1855915</c:v>
                </c:pt>
                <c:pt idx="2">
                  <c:v>1335124.9319999998</c:v>
                </c:pt>
                <c:pt idx="3">
                  <c:v>1271986.7418181819</c:v>
                </c:pt>
                <c:pt idx="4">
                  <c:v>1142148.2148593999</c:v>
                </c:pt>
              </c:numCache>
            </c:numRef>
          </c:val>
          <c:extLst>
            <c:ext xmlns:c16="http://schemas.microsoft.com/office/drawing/2014/chart" uri="{C3380CC4-5D6E-409C-BE32-E72D297353CC}">
              <c16:uniqueId val="{00000000-1782-C348-B168-4B06DEDA5B00}"/>
            </c:ext>
          </c:extLst>
        </c:ser>
        <c:ser>
          <c:idx val="1"/>
          <c:order val="1"/>
          <c:tx>
            <c:strRef>
              <c:f>'FIGURE  8'!$C$4</c:f>
              <c:strCache>
                <c:ptCount val="1"/>
                <c:pt idx="0">
                  <c:v>Average spent per charter school when DOE provides subsidies for space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8'!$D$2:$H$2</c:f>
              <c:strCache>
                <c:ptCount val="5"/>
                <c:pt idx="0">
                  <c:v>FY 2015</c:v>
                </c:pt>
                <c:pt idx="1">
                  <c:v>FY 2016</c:v>
                </c:pt>
                <c:pt idx="2">
                  <c:v>FY 2017</c:v>
                </c:pt>
                <c:pt idx="3">
                  <c:v>FY 2018</c:v>
                </c:pt>
                <c:pt idx="4">
                  <c:v>FY 2019</c:v>
                </c:pt>
              </c:strCache>
            </c:strRef>
          </c:cat>
          <c:val>
            <c:numRef>
              <c:f>'FIGURE  8'!$D$4:$H$4</c:f>
              <c:numCache>
                <c:formatCode>"$"#,##0.00_);[Red]\("$"#,##0.00\)</c:formatCode>
                <c:ptCount val="5"/>
                <c:pt idx="0" formatCode="&quot;$&quot;#,##0.00">
                  <c:v>219729.73272727279</c:v>
                </c:pt>
                <c:pt idx="1">
                  <c:v>415947.53333333333</c:v>
                </c:pt>
                <c:pt idx="2" formatCode="&quot;$&quot;#,##0.00">
                  <c:v>473604.69298245601</c:v>
                </c:pt>
                <c:pt idx="3" formatCode="&quot;$&quot;#,##0.00">
                  <c:v>708724.5133620312</c:v>
                </c:pt>
                <c:pt idx="4" formatCode="&quot;$&quot;#,##0.00">
                  <c:v>871705.24078651681</c:v>
                </c:pt>
              </c:numCache>
            </c:numRef>
          </c:val>
          <c:extLst>
            <c:ext xmlns:c16="http://schemas.microsoft.com/office/drawing/2014/chart" uri="{C3380CC4-5D6E-409C-BE32-E72D297353CC}">
              <c16:uniqueId val="{00000001-1782-C348-B168-4B06DEDA5B00}"/>
            </c:ext>
          </c:extLst>
        </c:ser>
        <c:dLbls>
          <c:dLblPos val="outEnd"/>
          <c:showLegendKey val="0"/>
          <c:showVal val="1"/>
          <c:showCatName val="0"/>
          <c:showSerName val="0"/>
          <c:showPercent val="0"/>
          <c:showBubbleSize val="0"/>
        </c:dLbls>
        <c:gapWidth val="219"/>
        <c:overlap val="-27"/>
        <c:axId val="2142513263"/>
        <c:axId val="2050245023"/>
      </c:barChart>
      <c:catAx>
        <c:axId val="21425132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0245023"/>
        <c:crosses val="autoZero"/>
        <c:auto val="1"/>
        <c:lblAlgn val="ctr"/>
        <c:lblOffset val="100"/>
        <c:noMultiLvlLbl val="0"/>
      </c:catAx>
      <c:valAx>
        <c:axId val="2050245023"/>
        <c:scaling>
          <c:orientation val="minMax"/>
        </c:scaling>
        <c:delete val="1"/>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crossAx val="2142513263"/>
        <c:crosses val="autoZero"/>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7017540127429185E-2"/>
          <c:y val="0.14301864824120358"/>
          <c:w val="0.9575438655140398"/>
          <c:h val="0.68274634974400106"/>
        </c:manualLayout>
      </c:layout>
      <c:barChart>
        <c:barDir val="col"/>
        <c:grouping val="stacked"/>
        <c:varyColors val="0"/>
        <c:ser>
          <c:idx val="0"/>
          <c:order val="0"/>
          <c:tx>
            <c:strRef>
              <c:f>'FIGURE 11'!$D$2</c:f>
              <c:strCache>
                <c:ptCount val="1"/>
                <c:pt idx="0">
                  <c:v>Matching Funds</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4110-8C49-A33D-796C70B9C688}"/>
                </c:ext>
              </c:extLst>
            </c:dLbl>
            <c:dLbl>
              <c:idx val="3"/>
              <c:layout>
                <c:manualLayout>
                  <c:x val="-3.1234225795218066E-2"/>
                  <c:y val="-2.36764169536857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110-8C49-A33D-796C70B9C688}"/>
                </c:ext>
              </c:extLst>
            </c:dLbl>
            <c:dLbl>
              <c:idx val="4"/>
              <c:layout>
                <c:manualLayout>
                  <c:x val="-2.508771583261281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10-8C49-A33D-796C70B9C688}"/>
                </c:ext>
              </c:extLst>
            </c:dLbl>
            <c:dLbl>
              <c:idx val="5"/>
              <c:layout>
                <c:manualLayout>
                  <c:x val="-2.3157891537796446E-2"/>
                  <c:y val="-6.218202097443747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10-8C49-A33D-796C70B9C688}"/>
                </c:ext>
              </c:extLst>
            </c:dLbl>
            <c:dLbl>
              <c:idx val="6"/>
              <c:layout>
                <c:manualLayout>
                  <c:x val="0"/>
                  <c:y val="-3.420011153593998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10-8C49-A33D-796C70B9C688}"/>
                </c:ext>
              </c:extLst>
            </c:dLbl>
            <c:dLbl>
              <c:idx val="7"/>
              <c:layout>
                <c:manualLayout>
                  <c:x val="-2.5087715832612958E-2"/>
                  <c:y val="-2.17637073410527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110-8C49-A33D-796C70B9C688}"/>
                </c:ext>
              </c:extLst>
            </c:dLbl>
            <c:dLbl>
              <c:idx val="8"/>
              <c:layout>
                <c:manualLayout>
                  <c:x val="-2.0689652363609506E-2"/>
                  <c:y val="-1.950354376538190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110-8C49-A33D-796C70B9C688}"/>
                </c:ext>
              </c:extLst>
            </c:dLbl>
            <c:spPr>
              <a:solidFill>
                <a:schemeClr val="accent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11'!$C$3:$C$11</c:f>
              <c:strCache>
                <c:ptCount val="9"/>
                <c:pt idx="0">
                  <c:v>Success Academy</c:v>
                </c:pt>
                <c:pt idx="1">
                  <c:v>Ascend</c:v>
                </c:pt>
                <c:pt idx="2">
                  <c:v>Uncommon</c:v>
                </c:pt>
                <c:pt idx="3">
                  <c:v>New Visions</c:v>
                </c:pt>
                <c:pt idx="4">
                  <c:v>Achievement First</c:v>
                </c:pt>
                <c:pt idx="5">
                  <c:v>KIPP</c:v>
                </c:pt>
                <c:pt idx="6">
                  <c:v>Explore</c:v>
                </c:pt>
                <c:pt idx="7">
                  <c:v>Public Prep</c:v>
                </c:pt>
                <c:pt idx="8">
                  <c:v>Democracy Prep</c:v>
                </c:pt>
              </c:strCache>
            </c:strRef>
          </c:cat>
          <c:val>
            <c:numRef>
              <c:f>'FIGURE 11'!$D$3:$D$11</c:f>
              <c:numCache>
                <c:formatCode>"$"#,##0.00</c:formatCode>
                <c:ptCount val="9"/>
                <c:pt idx="0" formatCode="&quot;$&quot;#,##0.0">
                  <c:v>78773680.370000005</c:v>
                </c:pt>
                <c:pt idx="1">
                  <c:v>0</c:v>
                </c:pt>
                <c:pt idx="2" formatCode="&quot;$&quot;#,##0.0">
                  <c:v>20205926.509999998</c:v>
                </c:pt>
                <c:pt idx="3" formatCode="&quot;$&quot;#,##0.0">
                  <c:v>4155858.69</c:v>
                </c:pt>
                <c:pt idx="4" formatCode="&quot;$&quot;#,##0.0">
                  <c:v>8236114.4299999997</c:v>
                </c:pt>
                <c:pt idx="5" formatCode="&quot;$&quot;#,##0.0">
                  <c:v>6646501.4500000002</c:v>
                </c:pt>
                <c:pt idx="6" formatCode="&quot;$&quot;#,##0.0">
                  <c:v>3723016.06</c:v>
                </c:pt>
                <c:pt idx="7" formatCode="&quot;$&quot;#,##0.0">
                  <c:v>1186720.05</c:v>
                </c:pt>
                <c:pt idx="8" formatCode="&quot;$&quot;#,##0.0">
                  <c:v>229394.45</c:v>
                </c:pt>
              </c:numCache>
            </c:numRef>
          </c:val>
          <c:extLst>
            <c:ext xmlns:c16="http://schemas.microsoft.com/office/drawing/2014/chart" uri="{C3380CC4-5D6E-409C-BE32-E72D297353CC}">
              <c16:uniqueId val="{00000007-4110-8C49-A33D-796C70B9C688}"/>
            </c:ext>
          </c:extLst>
        </c:ser>
        <c:ser>
          <c:idx val="1"/>
          <c:order val="1"/>
          <c:tx>
            <c:strRef>
              <c:f>'FIGURE 11'!$E$2</c:f>
              <c:strCache>
                <c:ptCount val="1"/>
                <c:pt idx="0">
                  <c:v>Lease Assistance</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8-4110-8C49-A33D-796C70B9C688}"/>
                </c:ext>
              </c:extLst>
            </c:dLbl>
            <c:dLbl>
              <c:idx val="3"/>
              <c:layout>
                <c:manualLayout>
                  <c:x val="2.7017540127429185E-2"/>
                  <c:y val="-2.798190943849646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110-8C49-A33D-796C70B9C688}"/>
                </c:ext>
              </c:extLst>
            </c:dLbl>
            <c:dLbl>
              <c:idx val="4"/>
              <c:layout>
                <c:manualLayout>
                  <c:x val="1.9298242948163773E-2"/>
                  <c:y val="-2.487280838977453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110-8C49-A33D-796C70B9C688}"/>
                </c:ext>
              </c:extLst>
            </c:dLbl>
            <c:dLbl>
              <c:idx val="5"/>
              <c:layout>
                <c:manualLayout>
                  <c:x val="2.8947364422245554E-2"/>
                  <c:y val="-1.8654606292330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110-8C49-A33D-796C70B9C688}"/>
                </c:ext>
              </c:extLst>
            </c:dLbl>
            <c:dLbl>
              <c:idx val="6"/>
              <c:delete val="1"/>
              <c:extLst>
                <c:ext xmlns:c15="http://schemas.microsoft.com/office/drawing/2012/chart" uri="{CE6537A1-D6FC-4f65-9D91-7224C49458BB}"/>
                <c:ext xmlns:c16="http://schemas.microsoft.com/office/drawing/2014/chart" uri="{C3380CC4-5D6E-409C-BE32-E72D297353CC}">
                  <c16:uniqueId val="{0000000C-4110-8C49-A33D-796C70B9C688}"/>
                </c:ext>
              </c:extLst>
            </c:dLbl>
            <c:dLbl>
              <c:idx val="7"/>
              <c:layout>
                <c:manualLayout>
                  <c:x val="2.3157891537796446E-2"/>
                  <c:y val="-4.663651573082724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110-8C49-A33D-796C70B9C688}"/>
                </c:ext>
              </c:extLst>
            </c:dLbl>
            <c:dLbl>
              <c:idx val="8"/>
              <c:layout>
                <c:manualLayout>
                  <c:x val="1.3793101575739672E-2"/>
                  <c:y val="-4.179330806867539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110-8C49-A33D-796C70B9C688}"/>
                </c:ext>
              </c:extLst>
            </c:dLbl>
            <c:spPr>
              <a:solidFill>
                <a:schemeClr val="accent2"/>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11'!$C$3:$C$11</c:f>
              <c:strCache>
                <c:ptCount val="9"/>
                <c:pt idx="0">
                  <c:v>Success Academy</c:v>
                </c:pt>
                <c:pt idx="1">
                  <c:v>Ascend</c:v>
                </c:pt>
                <c:pt idx="2">
                  <c:v>Uncommon</c:v>
                </c:pt>
                <c:pt idx="3">
                  <c:v>New Visions</c:v>
                </c:pt>
                <c:pt idx="4">
                  <c:v>Achievement First</c:v>
                </c:pt>
                <c:pt idx="5">
                  <c:v>KIPP</c:v>
                </c:pt>
                <c:pt idx="6">
                  <c:v>Explore</c:v>
                </c:pt>
                <c:pt idx="7">
                  <c:v>Public Prep</c:v>
                </c:pt>
                <c:pt idx="8">
                  <c:v>Democracy Prep</c:v>
                </c:pt>
              </c:strCache>
            </c:strRef>
          </c:cat>
          <c:val>
            <c:numRef>
              <c:f>'FIGURE 11'!$E$3:$E$11</c:f>
              <c:numCache>
                <c:formatCode>"$"#,##0.0</c:formatCode>
                <c:ptCount val="9"/>
                <c:pt idx="0">
                  <c:v>38713553.359999999</c:v>
                </c:pt>
                <c:pt idx="1">
                  <c:v>24170665.426799998</c:v>
                </c:pt>
                <c:pt idx="2" formatCode="&quot;$&quot;#,##0.00">
                  <c:v>0</c:v>
                </c:pt>
                <c:pt idx="3">
                  <c:v>6025757.3764089998</c:v>
                </c:pt>
                <c:pt idx="4">
                  <c:v>1050000</c:v>
                </c:pt>
                <c:pt idx="5">
                  <c:v>1005417.077835</c:v>
                </c:pt>
                <c:pt idx="6" formatCode="&quot;$&quot;#,##0.00">
                  <c:v>0</c:v>
                </c:pt>
                <c:pt idx="7">
                  <c:v>2346094.71</c:v>
                </c:pt>
                <c:pt idx="8">
                  <c:v>2425489.96</c:v>
                </c:pt>
              </c:numCache>
            </c:numRef>
          </c:val>
          <c:extLst>
            <c:ext xmlns:c16="http://schemas.microsoft.com/office/drawing/2014/chart" uri="{C3380CC4-5D6E-409C-BE32-E72D297353CC}">
              <c16:uniqueId val="{0000000F-4110-8C49-A33D-796C70B9C688}"/>
            </c:ext>
          </c:extLst>
        </c:ser>
        <c:dLbls>
          <c:showLegendKey val="0"/>
          <c:showVal val="0"/>
          <c:showCatName val="0"/>
          <c:showSerName val="0"/>
          <c:showPercent val="0"/>
          <c:showBubbleSize val="0"/>
        </c:dLbls>
        <c:gapWidth val="150"/>
        <c:overlap val="100"/>
        <c:axId val="1644519312"/>
        <c:axId val="2098988096"/>
      </c:barChart>
      <c:catAx>
        <c:axId val="164451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098988096"/>
        <c:crosses val="autoZero"/>
        <c:auto val="1"/>
        <c:lblAlgn val="ctr"/>
        <c:lblOffset val="100"/>
        <c:noMultiLvlLbl val="0"/>
      </c:catAx>
      <c:valAx>
        <c:axId val="2098988096"/>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crossAx val="1644519312"/>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0.03106</cdr:x>
      <cdr:y>0.88235</cdr:y>
    </cdr:from>
    <cdr:to>
      <cdr:x>0.51852</cdr:x>
      <cdr:y>0.99664</cdr:y>
    </cdr:to>
    <cdr:sp macro="" textlink="">
      <cdr:nvSpPr>
        <cdr:cNvPr id="2" name="TextBox 1">
          <a:extLst xmlns:a="http://schemas.openxmlformats.org/drawingml/2006/main">
            <a:ext uri="{FF2B5EF4-FFF2-40B4-BE49-F238E27FC236}">
              <a16:creationId xmlns:a16="http://schemas.microsoft.com/office/drawing/2014/main" id="{3A072CB8-CEAF-FF42-94AC-518B79CA0368}"/>
            </a:ext>
          </a:extLst>
        </cdr:cNvPr>
        <cdr:cNvSpPr txBox="1"/>
      </cdr:nvSpPr>
      <cdr:spPr>
        <a:xfrm xmlns:a="http://schemas.openxmlformats.org/drawingml/2006/main">
          <a:off x="330200" y="3333750"/>
          <a:ext cx="5181600" cy="431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a:t>Source:</a:t>
          </a:r>
          <a:r>
            <a:rPr lang="en-US" sz="1400" baseline="0"/>
            <a:t> DOE Charter Matching Trackers FY 2014 - FY 2019</a:t>
          </a:r>
          <a:endParaRPr lang="en-US" sz="1400"/>
        </a:p>
      </cdr:txBody>
    </cdr:sp>
  </cdr:relSizeAnchor>
  <cdr:relSizeAnchor xmlns:cdr="http://schemas.openxmlformats.org/drawingml/2006/chartDrawing">
    <cdr:from>
      <cdr:x>0.09693</cdr:x>
      <cdr:y>0</cdr:y>
    </cdr:from>
    <cdr:to>
      <cdr:x>0.95117</cdr:x>
      <cdr:y>0.15834</cdr:y>
    </cdr:to>
    <cdr:sp macro="" textlink="">
      <cdr:nvSpPr>
        <cdr:cNvPr id="3" name="TextBox 2">
          <a:extLst xmlns:a="http://schemas.openxmlformats.org/drawingml/2006/main">
            <a:ext uri="{FF2B5EF4-FFF2-40B4-BE49-F238E27FC236}">
              <a16:creationId xmlns:a16="http://schemas.microsoft.com/office/drawing/2014/main" id="{434D233B-ECDA-4E47-95DC-B3AEF999F16B}"/>
            </a:ext>
          </a:extLst>
        </cdr:cNvPr>
        <cdr:cNvSpPr txBox="1"/>
      </cdr:nvSpPr>
      <cdr:spPr>
        <a:xfrm xmlns:a="http://schemas.openxmlformats.org/drawingml/2006/main">
          <a:off x="811217" y="0"/>
          <a:ext cx="7148919" cy="6253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t>Charter</a:t>
          </a:r>
          <a:r>
            <a:rPr lang="en-US" sz="1600" baseline="0" dirty="0"/>
            <a:t> Project Expenditure, Total DOE Cost, and DOE Matching Obligation,</a:t>
          </a:r>
        </a:p>
        <a:p xmlns:a="http://schemas.openxmlformats.org/drawingml/2006/main">
          <a:pPr algn="ctr"/>
          <a:r>
            <a:rPr lang="en-US" sz="1600" baseline="0" dirty="0"/>
            <a:t> FY 2014 - FY 2019 , in millions</a:t>
          </a:r>
          <a:endParaRPr lang="en-US" sz="1600" dirty="0"/>
        </a:p>
      </cdr:txBody>
    </cdr:sp>
  </cdr:relSizeAnchor>
</c:userShapes>
</file>

<file path=ppt/drawings/drawing2.xml><?xml version="1.0" encoding="utf-8"?>
<c:userShapes xmlns:c="http://schemas.openxmlformats.org/drawingml/2006/chart">
  <cdr:relSizeAnchor xmlns:cdr="http://schemas.openxmlformats.org/drawingml/2006/chartDrawing">
    <cdr:from>
      <cdr:x>0.06595</cdr:x>
      <cdr:y>0.06163</cdr:y>
    </cdr:from>
    <cdr:to>
      <cdr:x>1</cdr:x>
      <cdr:y>0.18887</cdr:y>
    </cdr:to>
    <cdr:sp macro="" textlink="">
      <cdr:nvSpPr>
        <cdr:cNvPr id="2" name="TextBox 1">
          <a:extLst xmlns:a="http://schemas.openxmlformats.org/drawingml/2006/main">
            <a:ext uri="{FF2B5EF4-FFF2-40B4-BE49-F238E27FC236}">
              <a16:creationId xmlns:a16="http://schemas.microsoft.com/office/drawing/2014/main" id="{1AD12898-57B0-0742-8C6A-77290BB0A675}"/>
            </a:ext>
          </a:extLst>
        </cdr:cNvPr>
        <cdr:cNvSpPr txBox="1"/>
      </cdr:nvSpPr>
      <cdr:spPr>
        <a:xfrm xmlns:a="http://schemas.openxmlformats.org/drawingml/2006/main">
          <a:off x="469900" y="196850"/>
          <a:ext cx="6654800" cy="406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0.05882</cdr:x>
      <cdr:y>0.01789</cdr:y>
    </cdr:from>
    <cdr:to>
      <cdr:x>0.94474</cdr:x>
      <cdr:y>0.23658</cdr:y>
    </cdr:to>
    <cdr:sp macro="" textlink="">
      <cdr:nvSpPr>
        <cdr:cNvPr id="4" name="TextBox 3">
          <a:extLst xmlns:a="http://schemas.openxmlformats.org/drawingml/2006/main">
            <a:ext uri="{FF2B5EF4-FFF2-40B4-BE49-F238E27FC236}">
              <a16:creationId xmlns:a16="http://schemas.microsoft.com/office/drawing/2014/main" id="{0A7A7FB6-EAE4-F841-95B1-CD2D1C7528FD}"/>
            </a:ext>
          </a:extLst>
        </cdr:cNvPr>
        <cdr:cNvSpPr txBox="1"/>
      </cdr:nvSpPr>
      <cdr:spPr>
        <a:xfrm xmlns:a="http://schemas.openxmlformats.org/drawingml/2006/main">
          <a:off x="419100" y="57150"/>
          <a:ext cx="6311900" cy="698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t>Missing Matching funds per year, FY 2014-2019</a:t>
          </a:r>
          <a:r>
            <a:rPr lang="en-US" sz="1600" baseline="0" dirty="0"/>
            <a:t> (in millions)</a:t>
          </a:r>
        </a:p>
        <a:p xmlns:a="http://schemas.openxmlformats.org/drawingml/2006/main">
          <a:pPr algn="ctr"/>
          <a:r>
            <a:rPr lang="en-US" sz="1600" dirty="0"/>
            <a:t>(</a:t>
          </a:r>
          <a:r>
            <a:rPr lang="en-US" sz="1600" baseline="0" dirty="0"/>
            <a:t>$22.1 million total FY 2014-2019)</a:t>
          </a:r>
          <a:endParaRPr lang="en-US" sz="1600" dirty="0"/>
        </a:p>
      </cdr:txBody>
    </cdr:sp>
  </cdr:relSizeAnchor>
  <cdr:relSizeAnchor xmlns:cdr="http://schemas.openxmlformats.org/drawingml/2006/chartDrawing">
    <cdr:from>
      <cdr:x>0.03565</cdr:x>
      <cdr:y>0.84891</cdr:y>
    </cdr:from>
    <cdr:to>
      <cdr:x>0.92692</cdr:x>
      <cdr:y>0.96819</cdr:y>
    </cdr:to>
    <cdr:sp macro="" textlink="">
      <cdr:nvSpPr>
        <cdr:cNvPr id="5" name="TextBox 4">
          <a:extLst xmlns:a="http://schemas.openxmlformats.org/drawingml/2006/main">
            <a:ext uri="{FF2B5EF4-FFF2-40B4-BE49-F238E27FC236}">
              <a16:creationId xmlns:a16="http://schemas.microsoft.com/office/drawing/2014/main" id="{4827AEFB-8C50-7A42-BF0E-48F34DDCFDDB}"/>
            </a:ext>
          </a:extLst>
        </cdr:cNvPr>
        <cdr:cNvSpPr txBox="1"/>
      </cdr:nvSpPr>
      <cdr:spPr>
        <a:xfrm xmlns:a="http://schemas.openxmlformats.org/drawingml/2006/main">
          <a:off x="254000" y="2711450"/>
          <a:ext cx="63500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a:t>Source:</a:t>
          </a:r>
          <a:r>
            <a:rPr lang="en-US" sz="1400" baseline="0"/>
            <a:t> DOE Charter Matching Tracker FY 2014 to FY 2019</a:t>
          </a:r>
          <a:endParaRPr lang="en-US" sz="1400"/>
        </a:p>
      </cdr:txBody>
    </cdr:sp>
  </cdr:relSizeAnchor>
</c:userShapes>
</file>

<file path=ppt/drawings/drawing3.xml><?xml version="1.0" encoding="utf-8"?>
<c:userShapes xmlns:c="http://schemas.openxmlformats.org/drawingml/2006/chart">
  <cdr:relSizeAnchor xmlns:cdr="http://schemas.openxmlformats.org/drawingml/2006/chartDrawing">
    <cdr:from>
      <cdr:x>0.03226</cdr:x>
      <cdr:y>0.02692</cdr:y>
    </cdr:from>
    <cdr:to>
      <cdr:x>0.98157</cdr:x>
      <cdr:y>0.15942</cdr:y>
    </cdr:to>
    <cdr:sp macro="" textlink="">
      <cdr:nvSpPr>
        <cdr:cNvPr id="2" name="TextBox 1">
          <a:extLst xmlns:a="http://schemas.openxmlformats.org/drawingml/2006/main">
            <a:ext uri="{FF2B5EF4-FFF2-40B4-BE49-F238E27FC236}">
              <a16:creationId xmlns:a16="http://schemas.microsoft.com/office/drawing/2014/main" id="{2E7A1F27-31AD-F94E-8FB5-F90668F4EA9B}"/>
            </a:ext>
          </a:extLst>
        </cdr:cNvPr>
        <cdr:cNvSpPr txBox="1"/>
      </cdr:nvSpPr>
      <cdr:spPr>
        <a:xfrm xmlns:a="http://schemas.openxmlformats.org/drawingml/2006/main">
          <a:off x="222250" y="82550"/>
          <a:ext cx="6540500" cy="406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0.06728</cdr:x>
      <cdr:y>0.88406</cdr:y>
    </cdr:from>
    <cdr:to>
      <cdr:x>0.87281</cdr:x>
      <cdr:y>0.97516</cdr:y>
    </cdr:to>
    <cdr:sp macro="" textlink="">
      <cdr:nvSpPr>
        <cdr:cNvPr id="4" name="TextBox 3">
          <a:extLst xmlns:a="http://schemas.openxmlformats.org/drawingml/2006/main">
            <a:ext uri="{FF2B5EF4-FFF2-40B4-BE49-F238E27FC236}">
              <a16:creationId xmlns:a16="http://schemas.microsoft.com/office/drawing/2014/main" id="{3DBB697F-7FE7-8A4C-B742-0168F2262D7B}"/>
            </a:ext>
          </a:extLst>
        </cdr:cNvPr>
        <cdr:cNvSpPr txBox="1"/>
      </cdr:nvSpPr>
      <cdr:spPr>
        <a:xfrm xmlns:a="http://schemas.openxmlformats.org/drawingml/2006/main">
          <a:off x="463550" y="2711450"/>
          <a:ext cx="5549900" cy="279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a:t>Source: DOE Charter Matching Trackers FY 2014 to FY 2019</a:t>
          </a:r>
        </a:p>
      </cdr:txBody>
    </cdr:sp>
  </cdr:relSizeAnchor>
  <cdr:relSizeAnchor xmlns:cdr="http://schemas.openxmlformats.org/drawingml/2006/chartDrawing">
    <cdr:from>
      <cdr:x>0.06178</cdr:x>
      <cdr:y>0.01041</cdr:y>
    </cdr:from>
    <cdr:to>
      <cdr:x>0.96175</cdr:x>
      <cdr:y>0.17192</cdr:y>
    </cdr:to>
    <cdr:sp macro="" textlink="">
      <cdr:nvSpPr>
        <cdr:cNvPr id="5" name="TextBox 4">
          <a:extLst xmlns:a="http://schemas.openxmlformats.org/drawingml/2006/main">
            <a:ext uri="{FF2B5EF4-FFF2-40B4-BE49-F238E27FC236}">
              <a16:creationId xmlns:a16="http://schemas.microsoft.com/office/drawing/2014/main" id="{A7B06270-DBFA-744C-9D9A-60A0B559F0DB}"/>
            </a:ext>
          </a:extLst>
        </cdr:cNvPr>
        <cdr:cNvSpPr txBox="1"/>
      </cdr:nvSpPr>
      <cdr:spPr>
        <a:xfrm xmlns:a="http://schemas.openxmlformats.org/drawingml/2006/main">
          <a:off x="424473" y="32727"/>
          <a:ext cx="6183923" cy="508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dirty="0"/>
            <a:t>Percentage of eligible public schools that received full</a:t>
          </a:r>
          <a:r>
            <a:rPr lang="en-US" sz="2000" baseline="0" dirty="0"/>
            <a:t> matching funds </a:t>
          </a:r>
        </a:p>
        <a:p xmlns:a="http://schemas.openxmlformats.org/drawingml/2006/main">
          <a:pPr algn="ctr"/>
          <a:r>
            <a:rPr lang="en-US" sz="2000" baseline="0" dirty="0"/>
            <a:t>FY 2014 - 2019</a:t>
          </a:r>
          <a:endParaRPr lang="en-US" sz="2000" dirty="0"/>
        </a:p>
      </cdr:txBody>
    </cdr:sp>
  </cdr:relSizeAnchor>
</c:userShapes>
</file>

<file path=ppt/drawings/drawing4.xml><?xml version="1.0" encoding="utf-8"?>
<c:userShapes xmlns:c="http://schemas.openxmlformats.org/drawingml/2006/chart">
  <cdr:relSizeAnchor xmlns:cdr="http://schemas.openxmlformats.org/drawingml/2006/chartDrawing">
    <cdr:from>
      <cdr:x>0.0406</cdr:x>
      <cdr:y>0.02665</cdr:y>
    </cdr:from>
    <cdr:to>
      <cdr:x>0.97023</cdr:x>
      <cdr:y>0.22462</cdr:y>
    </cdr:to>
    <cdr:sp macro="" textlink="">
      <cdr:nvSpPr>
        <cdr:cNvPr id="2" name="TextBox 1">
          <a:extLst xmlns:a="http://schemas.openxmlformats.org/drawingml/2006/main">
            <a:ext uri="{FF2B5EF4-FFF2-40B4-BE49-F238E27FC236}">
              <a16:creationId xmlns:a16="http://schemas.microsoft.com/office/drawing/2014/main" id="{CFAD861F-DDA7-1645-9C4A-C6FF3B0AC55A}"/>
            </a:ext>
          </a:extLst>
        </cdr:cNvPr>
        <cdr:cNvSpPr txBox="1"/>
      </cdr:nvSpPr>
      <cdr:spPr>
        <a:xfrm xmlns:a="http://schemas.openxmlformats.org/drawingml/2006/main">
          <a:off x="254000" y="88900"/>
          <a:ext cx="5816600" cy="660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t>Renovation</a:t>
          </a:r>
          <a:r>
            <a:rPr lang="en-US" sz="1600" baseline="0" dirty="0"/>
            <a:t> Rates by Charter Management Organization of Percentage of Schools that Spent more than $5000 for facility upgrades for all </a:t>
          </a:r>
          <a:r>
            <a:rPr lang="en-US" sz="1600" dirty="0"/>
            <a:t>y</a:t>
          </a:r>
          <a:r>
            <a:rPr lang="en-US" sz="1600" baseline="0" dirty="0"/>
            <a:t>ears Possible</a:t>
          </a:r>
          <a:endParaRPr lang="en-US" sz="1600" dirty="0"/>
        </a:p>
      </cdr:txBody>
    </cdr:sp>
  </cdr:relSizeAnchor>
</c:userShapes>
</file>

<file path=ppt/drawings/drawing5.xml><?xml version="1.0" encoding="utf-8"?>
<c:userShapes xmlns:c="http://schemas.openxmlformats.org/drawingml/2006/chart">
  <cdr:relSizeAnchor xmlns:cdr="http://schemas.openxmlformats.org/drawingml/2006/chartDrawing">
    <cdr:from>
      <cdr:x>0.04898</cdr:x>
      <cdr:y>0.0257</cdr:y>
    </cdr:from>
    <cdr:to>
      <cdr:x>0.95101</cdr:x>
      <cdr:y>0.16622</cdr:y>
    </cdr:to>
    <cdr:sp macro="" textlink="">
      <cdr:nvSpPr>
        <cdr:cNvPr id="2" name="TextBox 1">
          <a:extLst xmlns:a="http://schemas.openxmlformats.org/drawingml/2006/main">
            <a:ext uri="{FF2B5EF4-FFF2-40B4-BE49-F238E27FC236}">
              <a16:creationId xmlns:a16="http://schemas.microsoft.com/office/drawing/2014/main" id="{A8F11F01-3FF1-A443-8C19-8A4F54525DD1}"/>
            </a:ext>
          </a:extLst>
        </cdr:cNvPr>
        <cdr:cNvSpPr txBox="1"/>
      </cdr:nvSpPr>
      <cdr:spPr>
        <a:xfrm xmlns:a="http://schemas.openxmlformats.org/drawingml/2006/main">
          <a:off x="334965" y="99359"/>
          <a:ext cx="6168191" cy="5432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a:t>          Average Charter Expenditure Per Renovation FY 2014</a:t>
          </a:r>
          <a:r>
            <a:rPr lang="en-US" sz="1800" baseline="0" dirty="0"/>
            <a:t> - FY 2019</a:t>
          </a:r>
          <a:endParaRPr lang="en-US" sz="1800" dirty="0"/>
        </a:p>
      </cdr:txBody>
    </cdr:sp>
  </cdr:relSizeAnchor>
  <cdr:relSizeAnchor xmlns:cdr="http://schemas.openxmlformats.org/drawingml/2006/chartDrawing">
    <cdr:from>
      <cdr:x>0.06703</cdr:x>
      <cdr:y>0.83193</cdr:y>
    </cdr:from>
    <cdr:to>
      <cdr:x>0.93297</cdr:x>
      <cdr:y>0.96559</cdr:y>
    </cdr:to>
    <cdr:sp macro="" textlink="">
      <cdr:nvSpPr>
        <cdr:cNvPr id="3" name="TextBox 2">
          <a:extLst xmlns:a="http://schemas.openxmlformats.org/drawingml/2006/main">
            <a:ext uri="{FF2B5EF4-FFF2-40B4-BE49-F238E27FC236}">
              <a16:creationId xmlns:a16="http://schemas.microsoft.com/office/drawing/2014/main" id="{98F6CFA4-A38C-DD4C-89CF-26A96F73A346}"/>
            </a:ext>
          </a:extLst>
        </cdr:cNvPr>
        <cdr:cNvSpPr txBox="1"/>
      </cdr:nvSpPr>
      <cdr:spPr>
        <a:xfrm xmlns:a="http://schemas.openxmlformats.org/drawingml/2006/main">
          <a:off x="458359" y="3216512"/>
          <a:ext cx="5921403" cy="51677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 DOE</a:t>
          </a:r>
          <a:r>
            <a:rPr lang="en-US" sz="1600" baseline="0" dirty="0"/>
            <a:t> Charter Matching Trackers FY 2014 - FY 2019 </a:t>
          </a:r>
          <a:endParaRPr lang="en-US" sz="1600" dirty="0"/>
        </a:p>
      </cdr:txBody>
    </cdr:sp>
  </cdr:relSizeAnchor>
</c:userShapes>
</file>

<file path=ppt/drawings/drawing6.xml><?xml version="1.0" encoding="utf-8"?>
<c:userShapes xmlns:c="http://schemas.openxmlformats.org/drawingml/2006/chart">
  <cdr:relSizeAnchor xmlns:cdr="http://schemas.openxmlformats.org/drawingml/2006/chartDrawing">
    <cdr:from>
      <cdr:x>0</cdr:x>
      <cdr:y>0.02889</cdr:y>
    </cdr:from>
    <cdr:to>
      <cdr:x>1</cdr:x>
      <cdr:y>0.26277</cdr:y>
    </cdr:to>
    <cdr:sp macro="" textlink="">
      <cdr:nvSpPr>
        <cdr:cNvPr id="2" name="TextBox 1">
          <a:extLst xmlns:a="http://schemas.openxmlformats.org/drawingml/2006/main">
            <a:ext uri="{FF2B5EF4-FFF2-40B4-BE49-F238E27FC236}">
              <a16:creationId xmlns:a16="http://schemas.microsoft.com/office/drawing/2014/main" id="{8A4005BF-BB06-CE4C-AF32-910DD9E64C56}"/>
            </a:ext>
          </a:extLst>
        </cdr:cNvPr>
        <cdr:cNvSpPr txBox="1"/>
      </cdr:nvSpPr>
      <cdr:spPr>
        <a:xfrm xmlns:a="http://schemas.openxmlformats.org/drawingml/2006/main">
          <a:off x="0" y="113960"/>
          <a:ext cx="8622030" cy="92256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dirty="0"/>
            <a:t>Charter</a:t>
          </a:r>
          <a:r>
            <a:rPr lang="en-US" sz="1800" baseline="0" dirty="0"/>
            <a:t> Project Expenditures by CMO with Total DOE Expenditures (actual)</a:t>
          </a:r>
          <a:r>
            <a:rPr lang="en-US" sz="1800" dirty="0"/>
            <a:t> &amp; </a:t>
          </a:r>
        </a:p>
        <a:p xmlns:a="http://schemas.openxmlformats.org/drawingml/2006/main">
          <a:pPr algn="ctr"/>
          <a:r>
            <a:rPr lang="en-US" sz="1800" baseline="0" dirty="0"/>
            <a:t>Total DOE cost (if fully matched), FY 2014-2019 (in millions)</a:t>
          </a:r>
        </a:p>
        <a:p xmlns:a="http://schemas.openxmlformats.org/drawingml/2006/main">
          <a:pPr algn="ctr"/>
          <a:endParaRPr lang="en-US" sz="1050" dirty="0"/>
        </a:p>
      </cdr:txBody>
    </cdr:sp>
  </cdr:relSizeAnchor>
  <cdr:relSizeAnchor xmlns:cdr="http://schemas.openxmlformats.org/drawingml/2006/chartDrawing">
    <cdr:from>
      <cdr:x>0.31661</cdr:x>
      <cdr:y>0.93153</cdr:y>
    </cdr:from>
    <cdr:to>
      <cdr:x>0.73975</cdr:x>
      <cdr:y>1</cdr:y>
    </cdr:to>
    <cdr:sp macro="" textlink="">
      <cdr:nvSpPr>
        <cdr:cNvPr id="3" name="TextBox 2">
          <a:extLst xmlns:a="http://schemas.openxmlformats.org/drawingml/2006/main">
            <a:ext uri="{FF2B5EF4-FFF2-40B4-BE49-F238E27FC236}">
              <a16:creationId xmlns:a16="http://schemas.microsoft.com/office/drawing/2014/main" id="{5FAA7E8E-0341-0345-982D-67C8CF888177}"/>
            </a:ext>
          </a:extLst>
        </cdr:cNvPr>
        <cdr:cNvSpPr txBox="1"/>
      </cdr:nvSpPr>
      <cdr:spPr>
        <a:xfrm xmlns:a="http://schemas.openxmlformats.org/drawingml/2006/main">
          <a:off x="2868275" y="4027867"/>
          <a:ext cx="3833367" cy="2960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Source: DOE Charter</a:t>
          </a:r>
          <a:r>
            <a:rPr lang="en-US" sz="1100" baseline="0" dirty="0"/>
            <a:t> Matching Trackers FY 2014-FY 2019</a:t>
          </a:r>
          <a:r>
            <a:rPr lang="en-US" sz="1100" dirty="0"/>
            <a:t> </a:t>
          </a:r>
        </a:p>
      </cdr:txBody>
    </cdr:sp>
  </cdr:relSizeAnchor>
</c:userShapes>
</file>

<file path=ppt/drawings/drawing7.xml><?xml version="1.0" encoding="utf-8"?>
<c:userShapes xmlns:c="http://schemas.openxmlformats.org/drawingml/2006/chart">
  <cdr:relSizeAnchor xmlns:cdr="http://schemas.openxmlformats.org/drawingml/2006/chartDrawing">
    <cdr:from>
      <cdr:x>0.81926</cdr:x>
      <cdr:y>0.21306</cdr:y>
    </cdr:from>
    <cdr:to>
      <cdr:x>0.92955</cdr:x>
      <cdr:y>0.29362</cdr:y>
    </cdr:to>
    <cdr:sp macro="" textlink="">
      <cdr:nvSpPr>
        <cdr:cNvPr id="2" name="TextBox 1">
          <a:extLst xmlns:a="http://schemas.openxmlformats.org/drawingml/2006/main">
            <a:ext uri="{FF2B5EF4-FFF2-40B4-BE49-F238E27FC236}">
              <a16:creationId xmlns:a16="http://schemas.microsoft.com/office/drawing/2014/main" id="{D9523D58-DD13-6F49-B92C-0B5AA8C16DF9}"/>
            </a:ext>
          </a:extLst>
        </cdr:cNvPr>
        <cdr:cNvSpPr txBox="1"/>
      </cdr:nvSpPr>
      <cdr:spPr>
        <a:xfrm xmlns:a="http://schemas.openxmlformats.org/drawingml/2006/main">
          <a:off x="7064716" y="819892"/>
          <a:ext cx="951064" cy="31000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a:t>
          </a:r>
          <a:r>
            <a:rPr lang="en-US" sz="1400" dirty="0"/>
            <a:t>100.7M</a:t>
          </a:r>
        </a:p>
      </cdr:txBody>
    </cdr:sp>
  </cdr:relSizeAnchor>
  <cdr:relSizeAnchor xmlns:cdr="http://schemas.openxmlformats.org/drawingml/2006/chartDrawing">
    <cdr:from>
      <cdr:x>0.65504</cdr:x>
      <cdr:y>0.42225</cdr:y>
    </cdr:from>
    <cdr:to>
      <cdr:x>0.76533</cdr:x>
      <cdr:y>0.5028</cdr:y>
    </cdr:to>
    <cdr:sp macro="" textlink="">
      <cdr:nvSpPr>
        <cdr:cNvPr id="3" name="TextBox 1">
          <a:extLst xmlns:a="http://schemas.openxmlformats.org/drawingml/2006/main">
            <a:ext uri="{FF2B5EF4-FFF2-40B4-BE49-F238E27FC236}">
              <a16:creationId xmlns:a16="http://schemas.microsoft.com/office/drawing/2014/main" id="{7AA10642-6306-504B-ABA1-92F7950D72E7}"/>
            </a:ext>
          </a:extLst>
        </cdr:cNvPr>
        <cdr:cNvSpPr txBox="1"/>
      </cdr:nvSpPr>
      <cdr:spPr>
        <a:xfrm xmlns:a="http://schemas.openxmlformats.org/drawingml/2006/main">
          <a:off x="5648645" y="1624857"/>
          <a:ext cx="951064" cy="30996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t>$</a:t>
          </a:r>
          <a:r>
            <a:rPr lang="en-US" sz="1400" dirty="0"/>
            <a:t>62M</a:t>
          </a:r>
        </a:p>
      </cdr:txBody>
    </cdr:sp>
  </cdr:relSizeAnchor>
  <cdr:relSizeAnchor xmlns:cdr="http://schemas.openxmlformats.org/drawingml/2006/chartDrawing">
    <cdr:from>
      <cdr:x>0.47836</cdr:x>
      <cdr:y>0.53755</cdr:y>
    </cdr:from>
    <cdr:to>
      <cdr:x>0.58865</cdr:x>
      <cdr:y>0.61811</cdr:y>
    </cdr:to>
    <cdr:sp macro="" textlink="">
      <cdr:nvSpPr>
        <cdr:cNvPr id="4" name="TextBox 1">
          <a:extLst xmlns:a="http://schemas.openxmlformats.org/drawingml/2006/main">
            <a:ext uri="{FF2B5EF4-FFF2-40B4-BE49-F238E27FC236}">
              <a16:creationId xmlns:a16="http://schemas.microsoft.com/office/drawing/2014/main" id="{89971E97-88DD-DA42-A5D7-304C1F737B46}"/>
            </a:ext>
          </a:extLst>
        </cdr:cNvPr>
        <cdr:cNvSpPr txBox="1"/>
      </cdr:nvSpPr>
      <cdr:spPr>
        <a:xfrm xmlns:a="http://schemas.openxmlformats.org/drawingml/2006/main">
          <a:off x="4125033" y="2068532"/>
          <a:ext cx="951064" cy="31000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t>$</a:t>
          </a:r>
          <a:r>
            <a:rPr lang="en-US" sz="1400" dirty="0"/>
            <a:t>40.3M</a:t>
          </a:r>
        </a:p>
      </cdr:txBody>
    </cdr:sp>
  </cdr:relSizeAnchor>
  <cdr:relSizeAnchor xmlns:cdr="http://schemas.openxmlformats.org/drawingml/2006/chartDrawing">
    <cdr:from>
      <cdr:x>0.30224</cdr:x>
      <cdr:y>0.59574</cdr:y>
    </cdr:from>
    <cdr:to>
      <cdr:x>0.41253</cdr:x>
      <cdr:y>0.67629</cdr:y>
    </cdr:to>
    <cdr:sp macro="" textlink="">
      <cdr:nvSpPr>
        <cdr:cNvPr id="8" name="TextBox 1">
          <a:extLst xmlns:a="http://schemas.openxmlformats.org/drawingml/2006/main">
            <a:ext uri="{FF2B5EF4-FFF2-40B4-BE49-F238E27FC236}">
              <a16:creationId xmlns:a16="http://schemas.microsoft.com/office/drawing/2014/main" id="{B5CB818C-AA1C-7640-82CD-9A3A35FEA9CF}"/>
            </a:ext>
          </a:extLst>
        </cdr:cNvPr>
        <cdr:cNvSpPr txBox="1"/>
      </cdr:nvSpPr>
      <cdr:spPr>
        <a:xfrm xmlns:a="http://schemas.openxmlformats.org/drawingml/2006/main">
          <a:off x="2606327" y="2292485"/>
          <a:ext cx="951064" cy="3099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t>$</a:t>
          </a:r>
          <a:r>
            <a:rPr lang="en-US" sz="1600" dirty="0"/>
            <a:t>29.6M</a:t>
          </a:r>
        </a:p>
      </cdr:txBody>
    </cdr:sp>
  </cdr:relSizeAnchor>
  <cdr:relSizeAnchor xmlns:cdr="http://schemas.openxmlformats.org/drawingml/2006/chartDrawing">
    <cdr:from>
      <cdr:x>0.13575</cdr:x>
      <cdr:y>0.6792</cdr:y>
    </cdr:from>
    <cdr:to>
      <cdr:x>0.24604</cdr:x>
      <cdr:y>0.75976</cdr:y>
    </cdr:to>
    <cdr:sp macro="" textlink="">
      <cdr:nvSpPr>
        <cdr:cNvPr id="9" name="TextBox 1">
          <a:extLst xmlns:a="http://schemas.openxmlformats.org/drawingml/2006/main">
            <a:ext uri="{FF2B5EF4-FFF2-40B4-BE49-F238E27FC236}">
              <a16:creationId xmlns:a16="http://schemas.microsoft.com/office/drawing/2014/main" id="{F72F6FE6-2AC3-2642-8A13-6F1E3ACC8CB7}"/>
            </a:ext>
          </a:extLst>
        </cdr:cNvPr>
        <cdr:cNvSpPr txBox="1"/>
      </cdr:nvSpPr>
      <cdr:spPr>
        <a:xfrm xmlns:a="http://schemas.openxmlformats.org/drawingml/2006/main">
          <a:off x="1170580" y="2613642"/>
          <a:ext cx="951064" cy="31000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t>$</a:t>
          </a:r>
          <a:r>
            <a:rPr lang="en-US" sz="1600" dirty="0"/>
            <a:t>13.3M</a:t>
          </a:r>
        </a:p>
      </cdr:txBody>
    </cdr:sp>
  </cdr:relSizeAnchor>
  <cdr:relSizeAnchor xmlns:cdr="http://schemas.openxmlformats.org/drawingml/2006/chartDrawing">
    <cdr:from>
      <cdr:x>0.17084</cdr:x>
      <cdr:y>0.09241</cdr:y>
    </cdr:from>
    <cdr:to>
      <cdr:x>0.27688</cdr:x>
      <cdr:y>0.33003</cdr:y>
    </cdr:to>
    <cdr:sp macro="" textlink="">
      <cdr:nvSpPr>
        <cdr:cNvPr id="5" name="TextBox 4">
          <a:extLst xmlns:a="http://schemas.openxmlformats.org/drawingml/2006/main">
            <a:ext uri="{FF2B5EF4-FFF2-40B4-BE49-F238E27FC236}">
              <a16:creationId xmlns:a16="http://schemas.microsoft.com/office/drawing/2014/main" id="{77F601F5-C7C1-5C44-A976-15DE93DF26DF}"/>
            </a:ext>
          </a:extLst>
        </cdr:cNvPr>
        <cdr:cNvSpPr txBox="1"/>
      </cdr:nvSpPr>
      <cdr:spPr>
        <a:xfrm xmlns:a="http://schemas.openxmlformats.org/drawingml/2006/main">
          <a:off x="1473200" y="3556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0.09131</cdr:x>
      <cdr:y>0.0264</cdr:y>
    </cdr:from>
    <cdr:to>
      <cdr:x>0.93225</cdr:x>
      <cdr:y>0.25083</cdr:y>
    </cdr:to>
    <cdr:sp macro="" textlink="">
      <cdr:nvSpPr>
        <cdr:cNvPr id="6" name="TextBox 5">
          <a:extLst xmlns:a="http://schemas.openxmlformats.org/drawingml/2006/main">
            <a:ext uri="{FF2B5EF4-FFF2-40B4-BE49-F238E27FC236}">
              <a16:creationId xmlns:a16="http://schemas.microsoft.com/office/drawing/2014/main" id="{6902DAB1-DDDC-4646-8BB3-3795E50E245B}"/>
            </a:ext>
          </a:extLst>
        </cdr:cNvPr>
        <cdr:cNvSpPr txBox="1"/>
      </cdr:nvSpPr>
      <cdr:spPr>
        <a:xfrm xmlns:a="http://schemas.openxmlformats.org/drawingml/2006/main">
          <a:off x="787394" y="101590"/>
          <a:ext cx="7251677" cy="8636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0" i="0" dirty="0">
              <a:solidFill>
                <a:srgbClr val="222222"/>
              </a:solidFill>
              <a:effectLst/>
              <a:latin typeface="Calibri" panose="020F0502020204030204" pitchFamily="34" charset="0"/>
              <a:cs typeface="Calibri" panose="020F0502020204030204" pitchFamily="34" charset="0"/>
            </a:rPr>
            <a:t>Annual city spending on charter lease subsidies and leases held directly by DOE for charter schools (in millions)</a:t>
          </a:r>
          <a:endParaRPr lang="en-US" sz="1800" b="0" dirty="0">
            <a:latin typeface="Calibri" panose="020F0502020204030204" pitchFamily="34" charset="0"/>
            <a:cs typeface="Calibri" panose="020F050202020403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0.03984</cdr:x>
      <cdr:y>0.01538</cdr:y>
    </cdr:from>
    <cdr:to>
      <cdr:x>0.96527</cdr:x>
      <cdr:y>0.15604</cdr:y>
    </cdr:to>
    <cdr:sp macro="" textlink="">
      <cdr:nvSpPr>
        <cdr:cNvPr id="2" name="TextBox 1">
          <a:extLst xmlns:a="http://schemas.openxmlformats.org/drawingml/2006/main">
            <a:ext uri="{FF2B5EF4-FFF2-40B4-BE49-F238E27FC236}">
              <a16:creationId xmlns:a16="http://schemas.microsoft.com/office/drawing/2014/main" id="{2B89DED0-AF87-154A-ABD8-0DD9AA0FBB84}"/>
            </a:ext>
          </a:extLst>
        </cdr:cNvPr>
        <cdr:cNvSpPr txBox="1"/>
      </cdr:nvSpPr>
      <cdr:spPr>
        <a:xfrm xmlns:a="http://schemas.openxmlformats.org/drawingml/2006/main">
          <a:off x="247650" y="44450"/>
          <a:ext cx="5753100" cy="406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0.03166</cdr:x>
      <cdr:y>0.02857</cdr:y>
    </cdr:from>
    <cdr:to>
      <cdr:x>1</cdr:x>
      <cdr:y>0.21319</cdr:y>
    </cdr:to>
    <cdr:sp macro="" textlink="">
      <cdr:nvSpPr>
        <cdr:cNvPr id="4" name="TextBox 3">
          <a:extLst xmlns:a="http://schemas.openxmlformats.org/drawingml/2006/main">
            <a:ext uri="{FF2B5EF4-FFF2-40B4-BE49-F238E27FC236}">
              <a16:creationId xmlns:a16="http://schemas.microsoft.com/office/drawing/2014/main" id="{2FB6BEC6-F265-7846-9BBA-85D9BA7AF97E}"/>
            </a:ext>
          </a:extLst>
        </cdr:cNvPr>
        <cdr:cNvSpPr txBox="1"/>
      </cdr:nvSpPr>
      <cdr:spPr>
        <a:xfrm xmlns:a="http://schemas.openxmlformats.org/drawingml/2006/main">
          <a:off x="196850" y="82550"/>
          <a:ext cx="60198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dirty="0"/>
            <a:t>Number of Charter Schools by CMO that triggered matching funds and</a:t>
          </a:r>
          <a:r>
            <a:rPr lang="en-US" sz="2000" baseline="0" dirty="0"/>
            <a:t> received lease </a:t>
          </a:r>
          <a:r>
            <a:rPr lang="en-US" sz="2000" dirty="0"/>
            <a:t>a</a:t>
          </a:r>
          <a:r>
            <a:rPr lang="en-US" sz="2000" baseline="0" dirty="0"/>
            <a:t>ssistance, FY 2014 to FY 2019</a:t>
          </a:r>
        </a:p>
        <a:p xmlns:a="http://schemas.openxmlformats.org/drawingml/2006/main">
          <a:endParaRPr lang="en-US" sz="1100" dirty="0"/>
        </a:p>
      </cdr:txBody>
    </cdr:sp>
  </cdr:relSizeAnchor>
</c:userShapes>
</file>

<file path=ppt/drawings/drawing9.xml><?xml version="1.0" encoding="utf-8"?>
<c:userShapes xmlns:c="http://schemas.openxmlformats.org/drawingml/2006/chart">
  <cdr:relSizeAnchor xmlns:cdr="http://schemas.openxmlformats.org/drawingml/2006/chartDrawing">
    <cdr:from>
      <cdr:x>0.0268</cdr:x>
      <cdr:y>0</cdr:y>
    </cdr:from>
    <cdr:to>
      <cdr:x>0.95876</cdr:x>
      <cdr:y>0.21739</cdr:y>
    </cdr:to>
    <cdr:sp macro="" textlink="">
      <cdr:nvSpPr>
        <cdr:cNvPr id="2" name="TextBox 1">
          <a:extLst xmlns:a="http://schemas.openxmlformats.org/drawingml/2006/main">
            <a:ext uri="{FF2B5EF4-FFF2-40B4-BE49-F238E27FC236}">
              <a16:creationId xmlns:a16="http://schemas.microsoft.com/office/drawing/2014/main" id="{4A081E9C-88D2-6F41-82E4-A46CE3BB151C}"/>
            </a:ext>
          </a:extLst>
        </cdr:cNvPr>
        <cdr:cNvSpPr txBox="1"/>
      </cdr:nvSpPr>
      <cdr:spPr>
        <a:xfrm xmlns:a="http://schemas.openxmlformats.org/drawingml/2006/main">
          <a:off x="165100" y="0"/>
          <a:ext cx="5740400" cy="63500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800" dirty="0"/>
            <a:t>Average spent per charter school in private buildings where DOE holds</a:t>
          </a:r>
          <a:r>
            <a:rPr lang="en-US" sz="1800" baseline="0" dirty="0"/>
            <a:t> lease vs. average spent per charter school lease subsidy (in millions)</a:t>
          </a:r>
        </a:p>
        <a:p xmlns:a="http://schemas.openxmlformats.org/drawingml/2006/main">
          <a:endParaRPr lang="en-US" sz="1100" dirty="0"/>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0.01074</cdr:y>
    </cdr:from>
    <cdr:to>
      <cdr:x>1</cdr:x>
      <cdr:y>0.19628</cdr:y>
    </cdr:to>
    <cdr:sp macro="" textlink="">
      <cdr:nvSpPr>
        <cdr:cNvPr id="2" name="TextBox 1">
          <a:extLst xmlns:a="http://schemas.openxmlformats.org/drawingml/2006/main">
            <a:ext uri="{FF2B5EF4-FFF2-40B4-BE49-F238E27FC236}">
              <a16:creationId xmlns:a16="http://schemas.microsoft.com/office/drawing/2014/main" id="{87354E7E-5E3C-9D45-9E36-CFB01751E561}"/>
            </a:ext>
          </a:extLst>
        </cdr:cNvPr>
        <cdr:cNvSpPr txBox="1"/>
      </cdr:nvSpPr>
      <cdr:spPr>
        <a:xfrm xmlns:a="http://schemas.openxmlformats.org/drawingml/2006/main">
          <a:off x="0" y="47528"/>
          <a:ext cx="7302500" cy="821075"/>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600" dirty="0"/>
            <a:t>Public</a:t>
          </a:r>
          <a:r>
            <a:rPr lang="en-US" sz="1600" baseline="0" dirty="0"/>
            <a:t> Funds Spent on Charter Matching Funds and Lease Assistance by  CMO</a:t>
          </a:r>
          <a:endParaRPr lang="en-US" sz="1600" dirty="0"/>
        </a:p>
        <a:p xmlns:a="http://schemas.openxmlformats.org/drawingml/2006/main">
          <a:pPr algn="ctr"/>
          <a:r>
            <a:rPr lang="en-US" sz="1600" baseline="0" dirty="0"/>
            <a:t>FY 2014-2019 (in millions) </a:t>
          </a:r>
          <a:endParaRPr lang="en-US" sz="1600" dirty="0"/>
        </a:p>
      </cdr:txBody>
    </cdr:sp>
  </cdr:relSizeAnchor>
  <cdr:relSizeAnchor xmlns:cdr="http://schemas.openxmlformats.org/drawingml/2006/chartDrawing">
    <cdr:from>
      <cdr:x>0.04035</cdr:x>
      <cdr:y>0.18598</cdr:y>
    </cdr:from>
    <cdr:to>
      <cdr:x>0.12554</cdr:x>
      <cdr:y>0.2455</cdr:y>
    </cdr:to>
    <cdr:sp macro="" textlink="">
      <cdr:nvSpPr>
        <cdr:cNvPr id="3" name="TextBox 2">
          <a:extLst xmlns:a="http://schemas.openxmlformats.org/drawingml/2006/main">
            <a:ext uri="{FF2B5EF4-FFF2-40B4-BE49-F238E27FC236}">
              <a16:creationId xmlns:a16="http://schemas.microsoft.com/office/drawing/2014/main" id="{DA4A115E-7265-9848-A90F-83036092934C}"/>
            </a:ext>
          </a:extLst>
        </cdr:cNvPr>
        <cdr:cNvSpPr txBox="1"/>
      </cdr:nvSpPr>
      <cdr:spPr>
        <a:xfrm xmlns:a="http://schemas.openxmlformats.org/drawingml/2006/main">
          <a:off x="325831" y="823035"/>
          <a:ext cx="687861" cy="2633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a:t>
          </a:r>
          <a:r>
            <a:rPr lang="en-US" sz="1200" b="1" dirty="0"/>
            <a:t>117.5</a:t>
          </a:r>
        </a:p>
      </cdr:txBody>
    </cdr:sp>
  </cdr:relSizeAnchor>
  <cdr:relSizeAnchor xmlns:cdr="http://schemas.openxmlformats.org/drawingml/2006/chartDrawing">
    <cdr:from>
      <cdr:x>0.15219</cdr:x>
      <cdr:y>0.63568</cdr:y>
    </cdr:from>
    <cdr:to>
      <cdr:x>0.23113</cdr:x>
      <cdr:y>0.71765</cdr:y>
    </cdr:to>
    <cdr:sp macro="" textlink="">
      <cdr:nvSpPr>
        <cdr:cNvPr id="4" name="TextBox 3">
          <a:extLst xmlns:a="http://schemas.openxmlformats.org/drawingml/2006/main">
            <a:ext uri="{FF2B5EF4-FFF2-40B4-BE49-F238E27FC236}">
              <a16:creationId xmlns:a16="http://schemas.microsoft.com/office/drawing/2014/main" id="{3CAC0987-A130-6342-9106-994E6ED94FA6}"/>
            </a:ext>
          </a:extLst>
        </cdr:cNvPr>
        <cdr:cNvSpPr txBox="1"/>
      </cdr:nvSpPr>
      <cdr:spPr>
        <a:xfrm xmlns:a="http://schemas.openxmlformats.org/drawingml/2006/main">
          <a:off x="1121004" y="2897524"/>
          <a:ext cx="581526" cy="3736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a:t>$24.2</a:t>
          </a:r>
        </a:p>
      </cdr:txBody>
    </cdr:sp>
  </cdr:relSizeAnchor>
  <cdr:relSizeAnchor xmlns:cdr="http://schemas.openxmlformats.org/drawingml/2006/chartDrawing">
    <cdr:from>
      <cdr:x>0.25983</cdr:x>
      <cdr:y>0.66141</cdr:y>
    </cdr:from>
    <cdr:to>
      <cdr:x>0.34334</cdr:x>
      <cdr:y>0.73094</cdr:y>
    </cdr:to>
    <cdr:sp macro="" textlink="">
      <cdr:nvSpPr>
        <cdr:cNvPr id="5" name="TextBox 1">
          <a:extLst xmlns:a="http://schemas.openxmlformats.org/drawingml/2006/main">
            <a:ext uri="{FF2B5EF4-FFF2-40B4-BE49-F238E27FC236}">
              <a16:creationId xmlns:a16="http://schemas.microsoft.com/office/drawing/2014/main" id="{DFB4DCEF-968B-264D-8784-1B5FB75230C9}"/>
            </a:ext>
          </a:extLst>
        </cdr:cNvPr>
        <cdr:cNvSpPr txBox="1"/>
      </cdr:nvSpPr>
      <cdr:spPr>
        <a:xfrm xmlns:a="http://schemas.openxmlformats.org/drawingml/2006/main">
          <a:off x="1913936" y="3014815"/>
          <a:ext cx="615126" cy="31693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b="1" dirty="0"/>
            <a:t>$</a:t>
          </a:r>
          <a:r>
            <a:rPr lang="en-US" sz="1200" b="1" dirty="0"/>
            <a:t>20.2</a:t>
          </a:r>
        </a:p>
      </cdr:txBody>
    </cdr:sp>
  </cdr:relSizeAnchor>
  <cdr:relSizeAnchor xmlns:cdr="http://schemas.openxmlformats.org/drawingml/2006/chartDrawing">
    <cdr:from>
      <cdr:x>0.3417</cdr:x>
      <cdr:y>0.68417</cdr:y>
    </cdr:from>
    <cdr:to>
      <cdr:x>0.43391</cdr:x>
      <cdr:y>0.74537</cdr:y>
    </cdr:to>
    <cdr:sp macro="" textlink="">
      <cdr:nvSpPr>
        <cdr:cNvPr id="6" name="TextBox 1">
          <a:extLst xmlns:a="http://schemas.openxmlformats.org/drawingml/2006/main">
            <a:ext uri="{FF2B5EF4-FFF2-40B4-BE49-F238E27FC236}">
              <a16:creationId xmlns:a16="http://schemas.microsoft.com/office/drawing/2014/main" id="{E76FA1B4-9F46-1F49-BCD4-3A5F254E7C36}"/>
            </a:ext>
          </a:extLst>
        </cdr:cNvPr>
        <cdr:cNvSpPr txBox="1"/>
      </cdr:nvSpPr>
      <cdr:spPr>
        <a:xfrm xmlns:a="http://schemas.openxmlformats.org/drawingml/2006/main">
          <a:off x="2495280" y="3027723"/>
          <a:ext cx="673369" cy="270814"/>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t>$</a:t>
          </a:r>
          <a:r>
            <a:rPr lang="en-US" sz="1100" b="1" dirty="0"/>
            <a:t>10.1</a:t>
          </a:r>
        </a:p>
      </cdr:txBody>
    </cdr:sp>
  </cdr:relSizeAnchor>
  <cdr:relSizeAnchor xmlns:cdr="http://schemas.openxmlformats.org/drawingml/2006/chartDrawing">
    <cdr:from>
      <cdr:x>0.45888</cdr:x>
      <cdr:y>0.6888</cdr:y>
    </cdr:from>
    <cdr:to>
      <cdr:x>0.53187</cdr:x>
      <cdr:y>0.73515</cdr:y>
    </cdr:to>
    <cdr:sp macro="" textlink="">
      <cdr:nvSpPr>
        <cdr:cNvPr id="7" name="TextBox 1">
          <a:extLst xmlns:a="http://schemas.openxmlformats.org/drawingml/2006/main">
            <a:ext uri="{FF2B5EF4-FFF2-40B4-BE49-F238E27FC236}">
              <a16:creationId xmlns:a16="http://schemas.microsoft.com/office/drawing/2014/main" id="{7A6F41EA-CBD4-EC4D-AB5C-D32A623A96A2}"/>
            </a:ext>
          </a:extLst>
        </cdr:cNvPr>
        <cdr:cNvSpPr txBox="1"/>
      </cdr:nvSpPr>
      <cdr:spPr>
        <a:xfrm xmlns:a="http://schemas.openxmlformats.org/drawingml/2006/main">
          <a:off x="3705438" y="3048183"/>
          <a:ext cx="589324" cy="20513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$9.3</a:t>
          </a:r>
        </a:p>
        <a:p xmlns:a="http://schemas.openxmlformats.org/drawingml/2006/main">
          <a:endParaRPr lang="en-US" sz="1100" dirty="0"/>
        </a:p>
      </cdr:txBody>
    </cdr:sp>
  </cdr:relSizeAnchor>
  <cdr:relSizeAnchor xmlns:cdr="http://schemas.openxmlformats.org/drawingml/2006/chartDrawing">
    <cdr:from>
      <cdr:x>0.55941</cdr:x>
      <cdr:y>0.69428</cdr:y>
    </cdr:from>
    <cdr:to>
      <cdr:x>0.62538</cdr:x>
      <cdr:y>0.75476</cdr:y>
    </cdr:to>
    <cdr:sp macro="" textlink="">
      <cdr:nvSpPr>
        <cdr:cNvPr id="8" name="TextBox 1">
          <a:extLst xmlns:a="http://schemas.openxmlformats.org/drawingml/2006/main">
            <a:ext uri="{FF2B5EF4-FFF2-40B4-BE49-F238E27FC236}">
              <a16:creationId xmlns:a16="http://schemas.microsoft.com/office/drawing/2014/main" id="{ABAD8E82-B449-8349-A749-F0624663A544}"/>
            </a:ext>
          </a:extLst>
        </cdr:cNvPr>
        <cdr:cNvSpPr txBox="1"/>
      </cdr:nvSpPr>
      <cdr:spPr>
        <a:xfrm xmlns:a="http://schemas.openxmlformats.org/drawingml/2006/main">
          <a:off x="4517183" y="3072432"/>
          <a:ext cx="532660" cy="2676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$7.7</a:t>
          </a:r>
        </a:p>
        <a:p xmlns:a="http://schemas.openxmlformats.org/drawingml/2006/main">
          <a:endParaRPr lang="en-US" sz="1100" dirty="0"/>
        </a:p>
      </cdr:txBody>
    </cdr:sp>
  </cdr:relSizeAnchor>
  <cdr:relSizeAnchor xmlns:cdr="http://schemas.openxmlformats.org/drawingml/2006/chartDrawing">
    <cdr:from>
      <cdr:x>0.68273</cdr:x>
      <cdr:y>0.70969</cdr:y>
    </cdr:from>
    <cdr:to>
      <cdr:x>0.75045</cdr:x>
      <cdr:y>0.77018</cdr:y>
    </cdr:to>
    <cdr:sp macro="" textlink="">
      <cdr:nvSpPr>
        <cdr:cNvPr id="9" name="TextBox 1">
          <a:extLst xmlns:a="http://schemas.openxmlformats.org/drawingml/2006/main">
            <a:ext uri="{FF2B5EF4-FFF2-40B4-BE49-F238E27FC236}">
              <a16:creationId xmlns:a16="http://schemas.microsoft.com/office/drawing/2014/main" id="{496104AA-5CAD-344B-B514-6FD848233A43}"/>
            </a:ext>
          </a:extLst>
        </cdr:cNvPr>
        <cdr:cNvSpPr txBox="1"/>
      </cdr:nvSpPr>
      <cdr:spPr>
        <a:xfrm xmlns:a="http://schemas.openxmlformats.org/drawingml/2006/main">
          <a:off x="5028981" y="3234871"/>
          <a:ext cx="498822" cy="27570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$3.7</a:t>
          </a:r>
        </a:p>
        <a:p xmlns:a="http://schemas.openxmlformats.org/drawingml/2006/main">
          <a:endParaRPr lang="en-US" sz="1100" dirty="0"/>
        </a:p>
      </cdr:txBody>
    </cdr:sp>
  </cdr:relSizeAnchor>
  <cdr:relSizeAnchor xmlns:cdr="http://schemas.openxmlformats.org/drawingml/2006/chartDrawing">
    <cdr:from>
      <cdr:x>0.77748</cdr:x>
      <cdr:y>0.71149</cdr:y>
    </cdr:from>
    <cdr:to>
      <cdr:x>0.8452</cdr:x>
      <cdr:y>0.77198</cdr:y>
    </cdr:to>
    <cdr:sp macro="" textlink="">
      <cdr:nvSpPr>
        <cdr:cNvPr id="10" name="TextBox 1">
          <a:extLst xmlns:a="http://schemas.openxmlformats.org/drawingml/2006/main">
            <a:ext uri="{FF2B5EF4-FFF2-40B4-BE49-F238E27FC236}">
              <a16:creationId xmlns:a16="http://schemas.microsoft.com/office/drawing/2014/main" id="{5E87C946-CC8E-2F44-AC50-4E79447DD8BD}"/>
            </a:ext>
          </a:extLst>
        </cdr:cNvPr>
        <cdr:cNvSpPr txBox="1"/>
      </cdr:nvSpPr>
      <cdr:spPr>
        <a:xfrm xmlns:a="http://schemas.openxmlformats.org/drawingml/2006/main">
          <a:off x="6278037" y="3148629"/>
          <a:ext cx="546828" cy="2676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$3.5</a:t>
          </a:r>
        </a:p>
        <a:p xmlns:a="http://schemas.openxmlformats.org/drawingml/2006/main">
          <a:endParaRPr lang="en-US" sz="1100" dirty="0"/>
        </a:p>
      </cdr:txBody>
    </cdr:sp>
  </cdr:relSizeAnchor>
  <cdr:relSizeAnchor xmlns:cdr="http://schemas.openxmlformats.org/drawingml/2006/chartDrawing">
    <cdr:from>
      <cdr:x>0.87299</cdr:x>
      <cdr:y>0.70607</cdr:y>
    </cdr:from>
    <cdr:to>
      <cdr:x>0.94071</cdr:x>
      <cdr:y>0.76655</cdr:y>
    </cdr:to>
    <cdr:sp macro="" textlink="">
      <cdr:nvSpPr>
        <cdr:cNvPr id="11" name="TextBox 1">
          <a:extLst xmlns:a="http://schemas.openxmlformats.org/drawingml/2006/main">
            <a:ext uri="{FF2B5EF4-FFF2-40B4-BE49-F238E27FC236}">
              <a16:creationId xmlns:a16="http://schemas.microsoft.com/office/drawing/2014/main" id="{5EE224E4-46D7-144C-8734-F17382F044FD}"/>
            </a:ext>
          </a:extLst>
        </cdr:cNvPr>
        <cdr:cNvSpPr txBox="1"/>
      </cdr:nvSpPr>
      <cdr:spPr>
        <a:xfrm xmlns:a="http://schemas.openxmlformats.org/drawingml/2006/main">
          <a:off x="6375035" y="3124643"/>
          <a:ext cx="494525" cy="2676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$2.7</a:t>
          </a:r>
        </a:p>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3: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Report Figure 1</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Report Figure 3</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5: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Report Figure 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7: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This likely reflects the high level of annual spending made by Success to upgrade its facilities.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8: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3" name="Google Shape;93;p8: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9: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9: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0: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10: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1: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1" name="Google Shape;111;p11: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2:notes"/>
          <p:cNvSpPr txBox="1">
            <a:spLocks noGrp="1"/>
          </p:cNvSpPr>
          <p:nvPr>
            <p:ph type="body" idx="1"/>
          </p:nvPr>
        </p:nvSpPr>
        <p:spPr>
          <a:xfrm>
            <a:off x="685800" y="4388644"/>
            <a:ext cx="5486400" cy="415766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12: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3: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3" name="Google Shape;123;p13: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4: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p14: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5: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5" name="Google Shape;135;p15: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6: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6: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Report Figure 5</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7: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17: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Report Figure 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8: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18: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9: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p19: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0: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3" name="Google Shape;163;p20: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34: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34: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1: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21: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Report Figure 7 </a:t>
            </a:r>
            <a:br>
              <a:rPr lang="en-US"/>
            </a:br>
            <a:endParaRPr/>
          </a:p>
          <a:p>
            <a:pPr marL="0" lvl="0" indent="0" algn="l" rtl="0">
              <a:lnSpc>
                <a:spcPct val="100000"/>
              </a:lnSpc>
              <a:spcBef>
                <a:spcPts val="0"/>
              </a:spcBef>
              <a:spcAft>
                <a:spcPts val="0"/>
              </a:spcAft>
              <a:buSzPts val="1100"/>
              <a:buNone/>
            </a:pPr>
            <a:r>
              <a:rPr lang="en-US"/>
              <a:t>Source: Checkbook NYC, DOE Lease Report FY 2015-2019, DOE Charter Lease Report FY 2015 - 2019</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*The annual amount spent has rapidly increased from $13.3 million in FY2015, to $100.7 million in FY2019</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2: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22: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3: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 name="Google Shape;182;p23: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24: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8" name="Google Shape;188;p24: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25: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4" name="Google Shape;194;p25: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6: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26: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7: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6" name="Google Shape;206;p27: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8: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2" name="Google Shape;212;p28: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9: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8" name="Google Shape;218;p29: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30: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p30: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31: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p31: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Report Figure 8 </a:t>
            </a:r>
            <a:endParaRPr b="0"/>
          </a:p>
          <a:p>
            <a:pPr marL="457200" lvl="0" indent="-298450" algn="l" rtl="0">
              <a:lnSpc>
                <a:spcPct val="100000"/>
              </a:lnSpc>
              <a:spcBef>
                <a:spcPts val="0"/>
              </a:spcBef>
              <a:spcAft>
                <a:spcPts val="0"/>
              </a:spcAft>
              <a:buSzPts val="1100"/>
              <a:buChar char="●"/>
            </a:pPr>
            <a:br>
              <a:rPr lang="en-US" b="0"/>
            </a:br>
            <a:r>
              <a:rPr lang="en-US" sz="1100" b="0" i="0" u="none" strike="noStrike" cap="none">
                <a:solidFill>
                  <a:srgbClr val="000000"/>
                </a:solidFill>
                <a:latin typeface="Arial"/>
                <a:ea typeface="Arial"/>
                <a:cs typeface="Arial"/>
                <a:sym typeface="Arial"/>
              </a:rPr>
              <a:t>Source: DOE Lease Reports FY 2015-2019, DOE Charter Lease Report FY 2015-2019, Checkbook NYC</a:t>
            </a:r>
            <a:endParaRPr b="0"/>
          </a:p>
          <a:p>
            <a:pPr marL="457200" marR="0" lvl="0" indent="-298450" algn="l" rtl="0">
              <a:lnSpc>
                <a:spcPct val="100000"/>
              </a:lnSpc>
              <a:spcBef>
                <a:spcPts val="0"/>
              </a:spcBef>
              <a:spcAft>
                <a:spcPts val="0"/>
              </a:spcAft>
              <a:buClr>
                <a:srgbClr val="000000"/>
              </a:buClr>
              <a:buSzPts val="1100"/>
              <a:buFont typeface="Arial"/>
              <a:buChar char="●"/>
            </a:pPr>
            <a:br>
              <a:rPr lang="en-US"/>
            </a:b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35: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35: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7: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3" name="Google Shape;263;p37: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9: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39: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40: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40: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This is partly b/c they do not get any state subsidies for these direct lease payments unless charters through the appeal process.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1: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41: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8:notes"/>
          <p:cNvSpPr txBox="1">
            <a:spLocks noGrp="1"/>
          </p:cNvSpPr>
          <p:nvPr>
            <p:ph type="body" idx="1"/>
          </p:nvPr>
        </p:nvSpPr>
        <p:spPr>
          <a:xfrm>
            <a:off x="685800" y="4388644"/>
            <a:ext cx="5486400" cy="415766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9" name="Google Shape;269;p38:notes"/>
          <p:cNvSpPr>
            <a:spLocks noGrp="1" noRot="1" noChangeAspect="1"/>
          </p:cNvSpPr>
          <p:nvPr>
            <p:ph type="sldImg" idx="2"/>
          </p:nvPr>
        </p:nvSpPr>
        <p:spPr>
          <a:xfrm>
            <a:off x="349250" y="692150"/>
            <a:ext cx="6159500"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1" name="Google Shape;21;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5" name="Google Shape;25;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6" name="Google Shape;26;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3" name="Google Shape;33;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1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1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2" name="Google Shape;4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1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lasssizematters.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en-US"/>
              <a:t>Charter School Facility Costs</a:t>
            </a:r>
            <a:endParaRPr/>
          </a:p>
        </p:txBody>
      </p:sp>
      <p:sp>
        <p:nvSpPr>
          <p:cNvPr id="55" name="Google Shape;55;p13"/>
          <p:cNvSpPr txBox="1">
            <a:spLocks noGrp="1"/>
          </p:cNvSpPr>
          <p:nvPr>
            <p:ph type="subTitle" idx="1"/>
          </p:nvPr>
        </p:nvSpPr>
        <p:spPr>
          <a:xfrm>
            <a:off x="311700" y="3213250"/>
            <a:ext cx="8520600" cy="144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000">
                <a:solidFill>
                  <a:srgbClr val="000000"/>
                </a:solidFill>
              </a:rPr>
              <a:t>Leonie Haimson, Emily Carrazana and Patrick Nevada</a:t>
            </a:r>
            <a:endParaRPr sz="2000">
              <a:solidFill>
                <a:srgbClr val="000000"/>
              </a:solidFill>
            </a:endParaRPr>
          </a:p>
          <a:p>
            <a:pPr marL="0" lvl="0" indent="0" algn="l" rtl="0">
              <a:lnSpc>
                <a:spcPct val="100000"/>
              </a:lnSpc>
              <a:spcBef>
                <a:spcPts val="0"/>
              </a:spcBef>
              <a:spcAft>
                <a:spcPts val="0"/>
              </a:spcAft>
              <a:buSzPts val="2800"/>
              <a:buNone/>
            </a:pPr>
            <a:r>
              <a:rPr lang="en-US" sz="2000">
                <a:solidFill>
                  <a:srgbClr val="000000"/>
                </a:solidFill>
              </a:rPr>
              <a:t>Class Size Matters</a:t>
            </a:r>
            <a:endParaRPr sz="2000">
              <a:solidFill>
                <a:srgbClr val="000000"/>
              </a:solidFill>
            </a:endParaRPr>
          </a:p>
          <a:p>
            <a:pPr marL="0" lvl="0" indent="0" algn="l" rtl="0">
              <a:lnSpc>
                <a:spcPct val="100000"/>
              </a:lnSpc>
              <a:spcBef>
                <a:spcPts val="0"/>
              </a:spcBef>
              <a:spcAft>
                <a:spcPts val="0"/>
              </a:spcAft>
              <a:buSzPts val="2800"/>
              <a:buNone/>
            </a:pPr>
            <a:r>
              <a:rPr lang="en-US" sz="2000" u="sng">
                <a:solidFill>
                  <a:schemeClr val="hlink"/>
                </a:solidFill>
                <a:hlinkClick r:id="rId3"/>
              </a:rPr>
              <a:t>www.classsizematters.org</a:t>
            </a:r>
            <a:endParaRPr sz="2000">
              <a:solidFill>
                <a:srgbClr val="000000"/>
              </a:solidFill>
            </a:endParaRPr>
          </a:p>
          <a:p>
            <a:pPr marL="0" lvl="0" indent="0" algn="l" rtl="0">
              <a:lnSpc>
                <a:spcPct val="100000"/>
              </a:lnSpc>
              <a:spcBef>
                <a:spcPts val="0"/>
              </a:spcBef>
              <a:spcAft>
                <a:spcPts val="0"/>
              </a:spcAft>
              <a:buSzPts val="2800"/>
              <a:buNone/>
            </a:pPr>
            <a:r>
              <a:rPr lang="en-US" sz="2000">
                <a:solidFill>
                  <a:srgbClr val="000000"/>
                </a:solidFill>
              </a:rPr>
              <a:t>9.17.19</a:t>
            </a:r>
            <a:endParaRPr sz="20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4"/>
            <a:ext cx="8520600" cy="86126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Total spending= matching funds to co-located public schools + charter subsidies for space  </a:t>
            </a:r>
            <a:endParaRPr/>
          </a:p>
        </p:txBody>
      </p:sp>
      <p:sp>
        <p:nvSpPr>
          <p:cNvPr id="61" name="Google Shape;61;p14"/>
          <p:cNvSpPr txBox="1">
            <a:spLocks noGrp="1"/>
          </p:cNvSpPr>
          <p:nvPr>
            <p:ph type="body" idx="1"/>
          </p:nvPr>
        </p:nvSpPr>
        <p:spPr>
          <a:xfrm>
            <a:off x="414938" y="1513755"/>
            <a:ext cx="8417362" cy="3055120"/>
          </a:xfrm>
          <a:prstGeom prst="rect">
            <a:avLst/>
          </a:prstGeom>
          <a:noFill/>
          <a:ln>
            <a:noFill/>
          </a:ln>
        </p:spPr>
        <p:txBody>
          <a:bodyPr spcFirstLastPara="1" wrap="square" lIns="91425" tIns="91425" rIns="91425" bIns="91425" anchor="t" anchorCtr="0">
            <a:noAutofit/>
          </a:bodyPr>
          <a:lstStyle/>
          <a:p>
            <a:pPr marL="342900" lvl="0" indent="-342900" algn="l" rtl="0">
              <a:lnSpc>
                <a:spcPct val="100000"/>
              </a:lnSpc>
              <a:spcBef>
                <a:spcPts val="0"/>
              </a:spcBef>
              <a:spcAft>
                <a:spcPts val="0"/>
              </a:spcAft>
              <a:buClr>
                <a:schemeClr val="dk1"/>
              </a:buClr>
              <a:buSzPts val="1100"/>
              <a:buChar char="●"/>
            </a:pPr>
            <a:r>
              <a:rPr lang="en-US" sz="2000" dirty="0">
                <a:solidFill>
                  <a:schemeClr val="dk1"/>
                </a:solidFill>
                <a:latin typeface="Calibri"/>
                <a:ea typeface="Calibri"/>
                <a:cs typeface="Calibri"/>
                <a:sym typeface="Calibri"/>
              </a:rPr>
              <a:t>We </a:t>
            </a:r>
            <a:r>
              <a:rPr lang="en-US" sz="2000" dirty="0">
                <a:solidFill>
                  <a:schemeClr val="dk1"/>
                </a:solidFill>
                <a:latin typeface="Arial"/>
                <a:ea typeface="Arial"/>
                <a:cs typeface="Arial"/>
                <a:sym typeface="Arial"/>
              </a:rPr>
              <a:t>estimate</a:t>
            </a:r>
            <a:r>
              <a:rPr lang="en-US" sz="2000" dirty="0">
                <a:solidFill>
                  <a:schemeClr val="dk1"/>
                </a:solidFill>
                <a:latin typeface="Calibri"/>
                <a:ea typeface="Calibri"/>
                <a:cs typeface="Calibri"/>
                <a:sym typeface="Calibri"/>
              </a:rPr>
              <a:t> that the total amount of public funds spent from </a:t>
            </a:r>
            <a:r>
              <a:rPr lang="en-US" sz="2000" b="1" dirty="0">
                <a:solidFill>
                  <a:schemeClr val="dk1"/>
                </a:solidFill>
                <a:latin typeface="Calibri"/>
                <a:ea typeface="Calibri"/>
                <a:cs typeface="Calibri"/>
                <a:sym typeface="Calibri"/>
              </a:rPr>
              <a:t>FY 2014 to FY 2019</a:t>
            </a:r>
            <a:r>
              <a:rPr lang="en-US" sz="2000" dirty="0">
                <a:solidFill>
                  <a:schemeClr val="dk1"/>
                </a:solidFill>
                <a:latin typeface="Calibri"/>
                <a:ea typeface="Calibri"/>
                <a:cs typeface="Calibri"/>
                <a:sym typeface="Calibri"/>
              </a:rPr>
              <a:t> on </a:t>
            </a:r>
            <a:r>
              <a:rPr lang="en-US" sz="2000" dirty="0">
                <a:solidFill>
                  <a:schemeClr val="dk1"/>
                </a:solidFill>
                <a:latin typeface="Arial"/>
                <a:ea typeface="Arial"/>
                <a:cs typeface="Arial"/>
                <a:sym typeface="Arial"/>
              </a:rPr>
              <a:t>matching</a:t>
            </a:r>
            <a:r>
              <a:rPr lang="en-US" sz="2000" dirty="0">
                <a:solidFill>
                  <a:schemeClr val="dk1"/>
                </a:solidFill>
                <a:latin typeface="Calibri"/>
                <a:ea typeface="Calibri"/>
                <a:cs typeface="Calibri"/>
                <a:sym typeface="Calibri"/>
              </a:rPr>
              <a:t> funds for facility upgrades for co-located public schools and for charter school lease assistance reached </a:t>
            </a:r>
            <a:r>
              <a:rPr lang="en-US" sz="2000" b="1" dirty="0">
                <a:solidFill>
                  <a:schemeClr val="dk1"/>
                </a:solidFill>
                <a:latin typeface="Calibri"/>
                <a:ea typeface="Calibri"/>
                <a:cs typeface="Calibri"/>
                <a:sym typeface="Calibri"/>
              </a:rPr>
              <a:t>$377.5 million</a:t>
            </a:r>
            <a:r>
              <a:rPr lang="en-US" sz="2000" dirty="0">
                <a:solidFill>
                  <a:schemeClr val="dk1"/>
                </a:solidFill>
                <a:latin typeface="Calibri"/>
                <a:ea typeface="Calibri"/>
                <a:cs typeface="Calibri"/>
                <a:sym typeface="Calibri"/>
              </a:rPr>
              <a:t>. </a:t>
            </a:r>
            <a:endParaRPr dirty="0"/>
          </a:p>
          <a:p>
            <a:pPr marL="0" lvl="0" indent="0" algn="ctr" rtl="0">
              <a:lnSpc>
                <a:spcPct val="100000"/>
              </a:lnSpc>
              <a:spcBef>
                <a:spcPts val="0"/>
              </a:spcBef>
              <a:spcAft>
                <a:spcPts val="0"/>
              </a:spcAft>
              <a:buClr>
                <a:schemeClr val="dk1"/>
              </a:buClr>
              <a:buSzPts val="1100"/>
              <a:buFont typeface="Arial"/>
              <a:buNone/>
            </a:pPr>
            <a:endParaRPr sz="2000" dirty="0">
              <a:solidFill>
                <a:schemeClr val="dk1"/>
              </a:solidFill>
              <a:latin typeface="Calibri"/>
              <a:ea typeface="Calibri"/>
              <a:cs typeface="Calibri"/>
              <a:sym typeface="Calibri"/>
            </a:endParaRPr>
          </a:p>
          <a:p>
            <a:pPr marL="342900" lvl="0" indent="-342900" algn="ctr" rtl="0">
              <a:lnSpc>
                <a:spcPct val="100000"/>
              </a:lnSpc>
              <a:spcBef>
                <a:spcPts val="0"/>
              </a:spcBef>
              <a:spcAft>
                <a:spcPts val="0"/>
              </a:spcAft>
              <a:buClr>
                <a:schemeClr val="dk1"/>
              </a:buClr>
              <a:buSzPts val="1100"/>
              <a:buChar char="●"/>
            </a:pPr>
            <a:r>
              <a:rPr lang="en-US" sz="2000" dirty="0">
                <a:solidFill>
                  <a:schemeClr val="dk1"/>
                </a:solidFill>
                <a:latin typeface="Calibri"/>
                <a:ea typeface="Calibri"/>
                <a:cs typeface="Calibri"/>
                <a:sym typeface="Calibri"/>
              </a:rPr>
              <a:t>This includes </a:t>
            </a:r>
            <a:r>
              <a:rPr lang="en-US" sz="2000" b="1" dirty="0">
                <a:solidFill>
                  <a:schemeClr val="dk1"/>
                </a:solidFill>
                <a:latin typeface="Calibri"/>
                <a:ea typeface="Calibri"/>
                <a:cs typeface="Calibri"/>
                <a:sym typeface="Calibri"/>
              </a:rPr>
              <a:t>$87.6 million</a:t>
            </a:r>
            <a:r>
              <a:rPr lang="en-US" sz="2000" dirty="0">
                <a:solidFill>
                  <a:schemeClr val="dk1"/>
                </a:solidFill>
                <a:latin typeface="Calibri"/>
                <a:ea typeface="Calibri"/>
                <a:cs typeface="Calibri"/>
                <a:sym typeface="Calibri"/>
              </a:rPr>
              <a:t> in projected state reimbursements for charter lease subsidies</a:t>
            </a:r>
            <a:endParaRPr dirty="0"/>
          </a:p>
          <a:p>
            <a:pPr marL="342900" lvl="0" indent="-273050" algn="l" rtl="0">
              <a:lnSpc>
                <a:spcPct val="100000"/>
              </a:lnSpc>
              <a:spcBef>
                <a:spcPts val="0"/>
              </a:spcBef>
              <a:spcAft>
                <a:spcPts val="0"/>
              </a:spcAft>
              <a:buClr>
                <a:schemeClr val="dk1"/>
              </a:buClr>
              <a:buSzPts val="1100"/>
              <a:buNone/>
            </a:pPr>
            <a:endParaRPr sz="2000" dirty="0">
              <a:solidFill>
                <a:schemeClr val="dk1"/>
              </a:solidFill>
              <a:latin typeface="Calibri"/>
              <a:ea typeface="Calibri"/>
              <a:cs typeface="Calibri"/>
              <a:sym typeface="Calibri"/>
            </a:endParaRPr>
          </a:p>
          <a:p>
            <a:pPr marL="342900" lvl="0" indent="-342900" algn="l" rtl="0">
              <a:lnSpc>
                <a:spcPct val="100000"/>
              </a:lnSpc>
              <a:spcBef>
                <a:spcPts val="0"/>
              </a:spcBef>
              <a:spcAft>
                <a:spcPts val="0"/>
              </a:spcAft>
              <a:buClr>
                <a:schemeClr val="dk1"/>
              </a:buClr>
              <a:buSzPts val="1100"/>
              <a:buChar char="●"/>
            </a:pPr>
            <a:r>
              <a:rPr lang="en-US" sz="2000" i="1" dirty="0">
                <a:solidFill>
                  <a:schemeClr val="dk1"/>
                </a:solidFill>
                <a:latin typeface="Calibri"/>
                <a:ea typeface="Calibri"/>
                <a:cs typeface="Calibri"/>
                <a:sym typeface="Calibri"/>
              </a:rPr>
              <a:t>The cost is rapidly growing every year and totaled more than $125 M in FY 2019.</a:t>
            </a:r>
            <a:endParaRPr sz="3000" i="1" dirty="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Matching </a:t>
            </a:r>
            <a:r>
              <a:rPr lang="en-US">
                <a:latin typeface="Arial"/>
                <a:ea typeface="Arial"/>
                <a:cs typeface="Arial"/>
                <a:sym typeface="Arial"/>
              </a:rPr>
              <a:t>funds</a:t>
            </a:r>
            <a:r>
              <a:rPr lang="en-US"/>
              <a:t> for co-located public schools</a:t>
            </a:r>
            <a:endParaRPr/>
          </a:p>
        </p:txBody>
      </p:sp>
      <p:sp>
        <p:nvSpPr>
          <p:cNvPr id="67" name="Google Shape;67;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457200" algn="l" rtl="0">
              <a:lnSpc>
                <a:spcPct val="100000"/>
              </a:lnSpc>
              <a:spcBef>
                <a:spcPts val="0"/>
              </a:spcBef>
              <a:spcAft>
                <a:spcPts val="0"/>
              </a:spcAft>
              <a:buClr>
                <a:schemeClr val="dk1"/>
              </a:buClr>
              <a:buSzPts val="1800"/>
              <a:buChar char="●"/>
            </a:pPr>
            <a:r>
              <a:rPr lang="en-US" sz="1600" dirty="0">
                <a:solidFill>
                  <a:schemeClr val="dk1"/>
                </a:solidFill>
              </a:rPr>
              <a:t>NY State l</a:t>
            </a:r>
            <a:r>
              <a:rPr lang="en-US" sz="1600" dirty="0">
                <a:solidFill>
                  <a:schemeClr val="dk1"/>
                </a:solidFill>
                <a:latin typeface="Arial"/>
                <a:ea typeface="Arial"/>
                <a:cs typeface="Arial"/>
                <a:sym typeface="Arial"/>
              </a:rPr>
              <a:t>aw passed in 2010 </a:t>
            </a:r>
            <a:r>
              <a:rPr lang="en-US" sz="1600" dirty="0">
                <a:solidFill>
                  <a:schemeClr val="dk1"/>
                </a:solidFill>
              </a:rPr>
              <a:t>that</a:t>
            </a:r>
            <a:r>
              <a:rPr lang="en-US" sz="1600" dirty="0">
                <a:solidFill>
                  <a:schemeClr val="dk1"/>
                </a:solidFill>
                <a:latin typeface="Arial"/>
                <a:ea typeface="Arial"/>
                <a:cs typeface="Arial"/>
                <a:sym typeface="Arial"/>
              </a:rPr>
              <a:t> matching funds should be provided to public schools co-located w/charters that spend over $5000 on facility upgrades per year.</a:t>
            </a:r>
          </a:p>
          <a:p>
            <a:pPr marL="457200" lvl="0" indent="-457200" algn="l" rtl="0">
              <a:lnSpc>
                <a:spcPct val="100000"/>
              </a:lnSpc>
              <a:spcBef>
                <a:spcPts val="0"/>
              </a:spcBef>
              <a:spcAft>
                <a:spcPts val="0"/>
              </a:spcAft>
              <a:buClr>
                <a:schemeClr val="dk1"/>
              </a:buClr>
              <a:buSzPts val="1800"/>
              <a:buChar char="●"/>
            </a:pPr>
            <a:endParaRPr lang="en-US" sz="1600" dirty="0">
              <a:solidFill>
                <a:schemeClr val="dk1"/>
              </a:solidFill>
            </a:endParaRPr>
          </a:p>
          <a:p>
            <a:pPr marL="457200" lvl="0" indent="-457200" algn="l" rtl="0">
              <a:lnSpc>
                <a:spcPct val="100000"/>
              </a:lnSpc>
              <a:spcBef>
                <a:spcPts val="0"/>
              </a:spcBef>
              <a:spcAft>
                <a:spcPts val="0"/>
              </a:spcAft>
              <a:buClr>
                <a:schemeClr val="dk1"/>
              </a:buClr>
              <a:buSzPts val="1800"/>
              <a:buChar char="●"/>
            </a:pPr>
            <a:r>
              <a:rPr lang="en-US" sz="1600" dirty="0">
                <a:solidFill>
                  <a:schemeClr val="dk1"/>
                </a:solidFill>
                <a:latin typeface="Arial"/>
                <a:ea typeface="Arial"/>
                <a:cs typeface="Arial"/>
                <a:sym typeface="Arial"/>
              </a:rPr>
              <a:t>The amount spent by the charter school is supposed to be matched for each public school that shares the same building; and often there is more than one public school that does.. </a:t>
            </a:r>
            <a:endParaRPr sz="1600" dirty="0">
              <a:solidFill>
                <a:schemeClr val="dk1"/>
              </a:solidFill>
              <a:latin typeface="Arial"/>
              <a:ea typeface="Arial"/>
              <a:cs typeface="Arial"/>
              <a:sym typeface="Arial"/>
            </a:endParaRPr>
          </a:p>
          <a:p>
            <a:pPr marL="457200" lvl="0" indent="0" algn="l" rtl="0">
              <a:lnSpc>
                <a:spcPct val="100000"/>
              </a:lnSpc>
              <a:spcBef>
                <a:spcPts val="0"/>
              </a:spcBef>
              <a:spcAft>
                <a:spcPts val="0"/>
              </a:spcAft>
              <a:buSzPts val="1800"/>
              <a:buNone/>
            </a:pPr>
            <a:endParaRPr sz="1600" dirty="0">
              <a:solidFill>
                <a:schemeClr val="dk1"/>
              </a:solidFill>
            </a:endParaRPr>
          </a:p>
          <a:p>
            <a:pPr marL="457200" lvl="0" indent="-342900" algn="l" rtl="0">
              <a:lnSpc>
                <a:spcPct val="100000"/>
              </a:lnSpc>
              <a:spcBef>
                <a:spcPts val="0"/>
              </a:spcBef>
              <a:spcAft>
                <a:spcPts val="0"/>
              </a:spcAft>
              <a:buClr>
                <a:schemeClr val="dk1"/>
              </a:buClr>
              <a:buSzPts val="1800"/>
              <a:buChar char="●"/>
            </a:pPr>
            <a:r>
              <a:rPr lang="en-US" sz="1600" dirty="0">
                <a:solidFill>
                  <a:schemeClr val="dk1"/>
                </a:solidFill>
              </a:rPr>
              <a:t>DOE matching funds for public schools co-located with charter schools totaled </a:t>
            </a:r>
            <a:r>
              <a:rPr lang="en-US" sz="1600" b="1" dirty="0">
                <a:solidFill>
                  <a:schemeClr val="dk1"/>
                </a:solidFill>
              </a:rPr>
              <a:t>$20 to $25 million </a:t>
            </a:r>
            <a:r>
              <a:rPr lang="en-US" sz="1600" dirty="0">
                <a:solidFill>
                  <a:schemeClr val="dk1"/>
                </a:solidFill>
              </a:rPr>
              <a:t>per year between FY 2014 and FY 2019, for a total of $131.6M.</a:t>
            </a:r>
            <a:endParaRPr sz="1600" dirty="0">
              <a:solidFill>
                <a:schemeClr val="dk1"/>
              </a:solidFill>
            </a:endParaRPr>
          </a:p>
          <a:p>
            <a:pPr marL="457200" lvl="0" indent="-387350" algn="l" rtl="0">
              <a:lnSpc>
                <a:spcPct val="100000"/>
              </a:lnSpc>
              <a:spcBef>
                <a:spcPts val="0"/>
              </a:spcBef>
              <a:spcAft>
                <a:spcPts val="0"/>
              </a:spcAft>
              <a:buClr>
                <a:schemeClr val="dk1"/>
              </a:buClr>
              <a:buSzPts val="1100"/>
              <a:buNone/>
            </a:pPr>
            <a:endParaRPr sz="1600" dirty="0">
              <a:solidFill>
                <a:schemeClr val="dk1"/>
              </a:solidFill>
              <a:latin typeface="Arial"/>
              <a:ea typeface="Arial"/>
              <a:cs typeface="Arial"/>
              <a:sym typeface="Arial"/>
            </a:endParaRPr>
          </a:p>
          <a:p>
            <a:pPr marL="457200" lvl="0" indent="-457200" algn="l" rtl="0">
              <a:lnSpc>
                <a:spcPct val="100000"/>
              </a:lnSpc>
              <a:spcBef>
                <a:spcPts val="0"/>
              </a:spcBef>
              <a:spcAft>
                <a:spcPts val="0"/>
              </a:spcAft>
              <a:buClr>
                <a:schemeClr val="dk1"/>
              </a:buClr>
              <a:buSzPts val="1800"/>
              <a:buChar char="●"/>
            </a:pPr>
            <a:r>
              <a:rPr lang="en-US" sz="1600" dirty="0">
                <a:solidFill>
                  <a:schemeClr val="dk1"/>
                </a:solidFill>
                <a:latin typeface="Arial"/>
                <a:ea typeface="Arial"/>
                <a:cs typeface="Arial"/>
                <a:sym typeface="Arial"/>
              </a:rPr>
              <a:t>Yet during that period, about</a:t>
            </a:r>
            <a:r>
              <a:rPr lang="en-US" sz="1600" b="1" dirty="0">
                <a:solidFill>
                  <a:schemeClr val="dk1"/>
                </a:solidFill>
                <a:latin typeface="Arial"/>
                <a:ea typeface="Arial"/>
                <a:cs typeface="Arial"/>
                <a:sym typeface="Arial"/>
              </a:rPr>
              <a:t> $22.1 million</a:t>
            </a:r>
            <a:r>
              <a:rPr lang="en-US" sz="1600" dirty="0">
                <a:solidFill>
                  <a:schemeClr val="dk1"/>
                </a:solidFill>
                <a:latin typeface="Arial"/>
                <a:ea typeface="Arial"/>
                <a:cs typeface="Arial"/>
                <a:sym typeface="Arial"/>
              </a:rPr>
              <a:t> in charter school expenditures on facility upgrades were </a:t>
            </a:r>
            <a:r>
              <a:rPr lang="en-US" sz="1600" b="1" i="1" dirty="0">
                <a:solidFill>
                  <a:schemeClr val="dk1"/>
                </a:solidFill>
                <a:latin typeface="Arial"/>
                <a:ea typeface="Arial"/>
                <a:cs typeface="Arial"/>
                <a:sym typeface="Arial"/>
              </a:rPr>
              <a:t>not</a:t>
            </a:r>
            <a:r>
              <a:rPr lang="en-US" sz="1600" dirty="0">
                <a:solidFill>
                  <a:schemeClr val="dk1"/>
                </a:solidFill>
                <a:latin typeface="Arial"/>
                <a:ea typeface="Arial"/>
                <a:cs typeface="Arial"/>
                <a:sym typeface="Arial"/>
              </a:rPr>
              <a:t> matched to the public schools that shared their buildings, </a:t>
            </a:r>
            <a:r>
              <a:rPr lang="en-US" sz="1600" b="1" dirty="0">
                <a:solidFill>
                  <a:schemeClr val="dk1"/>
                </a:solidFill>
                <a:latin typeface="Arial"/>
                <a:ea typeface="Arial"/>
                <a:cs typeface="Arial"/>
                <a:sym typeface="Arial"/>
              </a:rPr>
              <a:t>a shortfall of about 14% </a:t>
            </a:r>
            <a:endParaRPr sz="1600" dirty="0"/>
          </a:p>
          <a:p>
            <a:pPr marL="457200" lvl="0" indent="-387350" algn="l" rtl="0">
              <a:lnSpc>
                <a:spcPct val="100000"/>
              </a:lnSpc>
              <a:spcBef>
                <a:spcPts val="0"/>
              </a:spcBef>
              <a:spcAft>
                <a:spcPts val="0"/>
              </a:spcAft>
              <a:buClr>
                <a:schemeClr val="dk1"/>
              </a:buClr>
              <a:buSzPts val="1100"/>
              <a:buNone/>
            </a:pPr>
            <a:endParaRPr sz="1600" b="1" dirty="0">
              <a:solidFill>
                <a:schemeClr val="dk1"/>
              </a:solidFill>
              <a:latin typeface="Arial"/>
              <a:ea typeface="Arial"/>
              <a:cs typeface="Arial"/>
              <a:sym typeface="Arial"/>
            </a:endParaRPr>
          </a:p>
          <a:p>
            <a:pPr marL="457200" lvl="0" indent="-457200" algn="l" rtl="0">
              <a:lnSpc>
                <a:spcPct val="100000"/>
              </a:lnSpc>
              <a:spcBef>
                <a:spcPts val="0"/>
              </a:spcBef>
              <a:spcAft>
                <a:spcPts val="0"/>
              </a:spcAft>
              <a:buClr>
                <a:schemeClr val="dk1"/>
              </a:buClr>
              <a:buSzPts val="1800"/>
              <a:buChar char="●"/>
            </a:pPr>
            <a:r>
              <a:rPr lang="en-US" sz="1600" b="1" i="1" dirty="0">
                <a:solidFill>
                  <a:schemeClr val="dk1"/>
                </a:solidFill>
                <a:latin typeface="Arial"/>
                <a:ea typeface="Arial"/>
                <a:cs typeface="Arial"/>
                <a:sym typeface="Arial"/>
              </a:rPr>
              <a:t>Total spending AND shortfall growing each year</a:t>
            </a:r>
            <a:endParaRPr sz="1600" b="1" i="1" dirty="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2" name="TextBox 1">
            <a:extLst>
              <a:ext uri="{FF2B5EF4-FFF2-40B4-BE49-F238E27FC236}">
                <a16:creationId xmlns:a16="http://schemas.microsoft.com/office/drawing/2014/main" id="{419E56D1-12DA-4C32-9038-8DF5455A37E4}"/>
              </a:ext>
            </a:extLst>
          </p:cNvPr>
          <p:cNvSpPr txBox="1"/>
          <p:nvPr/>
        </p:nvSpPr>
        <p:spPr>
          <a:xfrm>
            <a:off x="875980" y="4249271"/>
            <a:ext cx="7238359" cy="738664"/>
          </a:xfrm>
          <a:prstGeom prst="rect">
            <a:avLst/>
          </a:prstGeom>
          <a:noFill/>
        </p:spPr>
        <p:txBody>
          <a:bodyPr wrap="square" rtlCol="0">
            <a:spAutoFit/>
          </a:bodyPr>
          <a:lstStyle/>
          <a:p>
            <a:r>
              <a:rPr lang="en-US" i="1" dirty="0"/>
              <a:t>The reason the charter project expenditure does not exactly match the total DOE cost if fully matched is that many charter schools are co-located with more than one public school in the same building – each of which are supposed to get matching funds.</a:t>
            </a:r>
          </a:p>
        </p:txBody>
      </p:sp>
      <p:graphicFrame>
        <p:nvGraphicFramePr>
          <p:cNvPr id="9" name="Chart 8">
            <a:extLst>
              <a:ext uri="{FF2B5EF4-FFF2-40B4-BE49-F238E27FC236}">
                <a16:creationId xmlns:a16="http://schemas.microsoft.com/office/drawing/2014/main" id="{0B42C85E-2C9B-2C44-9D3A-95D77C88783D}"/>
              </a:ext>
            </a:extLst>
          </p:cNvPr>
          <p:cNvGraphicFramePr>
            <a:graphicFrameLocks/>
          </p:cNvGraphicFramePr>
          <p:nvPr>
            <p:extLst>
              <p:ext uri="{D42A27DB-BD31-4B8C-83A1-F6EECF244321}">
                <p14:modId xmlns:p14="http://schemas.microsoft.com/office/powerpoint/2010/main" val="3616473182"/>
              </p:ext>
            </p:extLst>
          </p:nvPr>
        </p:nvGraphicFramePr>
        <p:xfrm>
          <a:off x="369345" y="155565"/>
          <a:ext cx="8405310" cy="394929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CA892E6-FE08-D243-B5E5-144D8D5B76B7}"/>
              </a:ext>
            </a:extLst>
          </p:cNvPr>
          <p:cNvGraphicFramePr>
            <a:graphicFrameLocks/>
          </p:cNvGraphicFramePr>
          <p:nvPr>
            <p:extLst>
              <p:ext uri="{D42A27DB-BD31-4B8C-83A1-F6EECF244321}">
                <p14:modId xmlns:p14="http://schemas.microsoft.com/office/powerpoint/2010/main" val="390573228"/>
              </p:ext>
            </p:extLst>
          </p:nvPr>
        </p:nvGraphicFramePr>
        <p:xfrm>
          <a:off x="417443" y="367748"/>
          <a:ext cx="8388627" cy="415455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80D0507C-B8B6-0143-8D66-2A2F0B7A0B60}"/>
              </a:ext>
            </a:extLst>
          </p:cNvPr>
          <p:cNvGraphicFramePr>
            <a:graphicFrameLocks/>
          </p:cNvGraphicFramePr>
          <p:nvPr>
            <p:extLst>
              <p:ext uri="{D42A27DB-BD31-4B8C-83A1-F6EECF244321}">
                <p14:modId xmlns:p14="http://schemas.microsoft.com/office/powerpoint/2010/main" val="1137254089"/>
              </p:ext>
            </p:extLst>
          </p:nvPr>
        </p:nvGraphicFramePr>
        <p:xfrm>
          <a:off x="367748" y="357808"/>
          <a:ext cx="8239539" cy="439309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br>
              <a:rPr lang="en-US" dirty="0"/>
            </a:br>
            <a:br>
              <a:rPr lang="en-US" dirty="0"/>
            </a:br>
            <a:br>
              <a:rPr lang="en-US" dirty="0"/>
            </a:br>
            <a:r>
              <a:rPr lang="en-US" sz="2400" dirty="0"/>
              <a:t>The 15 public schools that lacked the most in matching funds for facility upgrades were ALL co-located with Success Academy charter schools.</a:t>
            </a:r>
            <a:br>
              <a:rPr lang="en-US" sz="2400" dirty="0"/>
            </a:br>
            <a:br>
              <a:rPr lang="en-US" sz="2400" dirty="0"/>
            </a:br>
            <a:r>
              <a:rPr lang="en-US" sz="2400" dirty="0"/>
              <a:t>Following are the three public schools that lacked the most in matching funds:</a:t>
            </a:r>
            <a:endParaRPr dirty="0"/>
          </a:p>
        </p:txBody>
      </p:sp>
      <p:sp>
        <p:nvSpPr>
          <p:cNvPr id="90" name="Google Shape;90;p19"/>
          <p:cNvSpPr txBox="1">
            <a:spLocks noGrp="1"/>
          </p:cNvSpPr>
          <p:nvPr>
            <p:ph type="body" idx="1"/>
          </p:nvPr>
        </p:nvSpPr>
        <p:spPr>
          <a:xfrm>
            <a:off x="376518" y="322729"/>
            <a:ext cx="8455782" cy="1175658"/>
          </a:xfrm>
          <a:prstGeom prst="rect">
            <a:avLst/>
          </a:prstGeom>
          <a:noFill/>
          <a:ln>
            <a:noFill/>
          </a:ln>
        </p:spPr>
        <p:txBody>
          <a:bodyPr spcFirstLastPara="1" wrap="square" lIns="91425" tIns="91425" rIns="91425" bIns="91425" anchor="t" anchorCtr="0">
            <a:noAutofit/>
          </a:bodyPr>
          <a:lstStyle/>
          <a:p>
            <a:pPr marL="114300" lvl="0" indent="0" algn="l" rtl="0">
              <a:lnSpc>
                <a:spcPct val="115000"/>
              </a:lnSpc>
              <a:spcBef>
                <a:spcPts val="0"/>
              </a:spcBef>
              <a:spcAft>
                <a:spcPts val="0"/>
              </a:spcAft>
              <a:buSzPts val="1800"/>
              <a:buNone/>
            </a:pPr>
            <a:r>
              <a:rPr lang="en-US" sz="2800" i="1"/>
              <a:t>Which co-located schools were deprived the most of matching funds?</a:t>
            </a:r>
            <a:endParaRPr/>
          </a:p>
          <a:p>
            <a:pPr marL="457200" lvl="0" indent="-228600" algn="l" rtl="0">
              <a:lnSpc>
                <a:spcPct val="115000"/>
              </a:lnSpc>
              <a:spcBef>
                <a:spcPts val="0"/>
              </a:spcBef>
              <a:spcAft>
                <a:spcPts val="0"/>
              </a:spcAft>
              <a:buSzPts val="18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Mickey Mantle School (M811)</a:t>
            </a:r>
            <a:endParaRPr/>
          </a:p>
        </p:txBody>
      </p:sp>
      <p:sp>
        <p:nvSpPr>
          <p:cNvPr id="96" name="Google Shape;96;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dirty="0">
                <a:solidFill>
                  <a:schemeClr val="dk1"/>
                </a:solidFill>
              </a:rPr>
              <a:t>Mickey Mantle School (M811) </a:t>
            </a:r>
            <a:r>
              <a:rPr lang="en-US" b="1" dirty="0">
                <a:solidFill>
                  <a:schemeClr val="dk1"/>
                </a:solidFill>
              </a:rPr>
              <a:t>lacked a cumulative $1.5 million in matching funds from FY 2014 to FY 2019</a:t>
            </a:r>
            <a:r>
              <a:rPr lang="en-US" dirty="0">
                <a:solidFill>
                  <a:schemeClr val="dk1"/>
                </a:solidFill>
              </a:rPr>
              <a:t>. </a:t>
            </a:r>
            <a:endParaRPr dirty="0"/>
          </a:p>
          <a:p>
            <a:pPr marL="457200" lvl="0" indent="-22860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The Mickey Mantle School is a D75 school that enrolls students with multiple disabilities, including autism, emotional/behavioral difficulties and/or significant language and communication disorders.</a:t>
            </a:r>
            <a:endParaRPr dirty="0"/>
          </a:p>
          <a:p>
            <a:pPr marL="457200" lvl="0" indent="-22860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The school is located in two sites in Harlem; the one in D3 is missing about </a:t>
            </a:r>
            <a:r>
              <a:rPr lang="en-US" b="1" dirty="0">
                <a:solidFill>
                  <a:schemeClr val="dk1"/>
                </a:solidFill>
              </a:rPr>
              <a:t>$588,000</a:t>
            </a:r>
            <a:r>
              <a:rPr lang="en-US" dirty="0">
                <a:solidFill>
                  <a:schemeClr val="dk1"/>
                </a:solidFill>
              </a:rPr>
              <a:t> in matching funds while the school in district 4 is missing </a:t>
            </a:r>
            <a:r>
              <a:rPr lang="en-US" b="1" dirty="0">
                <a:solidFill>
                  <a:schemeClr val="dk1"/>
                </a:solidFill>
              </a:rPr>
              <a:t>$913,000</a:t>
            </a:r>
            <a:r>
              <a:rPr lang="en-US" dirty="0">
                <a:solidFill>
                  <a:schemeClr val="dk1"/>
                </a:solidFill>
              </a:rPr>
              <a:t>. </a:t>
            </a:r>
            <a:endParaRPr dirty="0"/>
          </a:p>
          <a:p>
            <a:pPr marL="457200" lvl="0" indent="-22860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Co-located with Success Academy Harlem 1 &amp; 3. </a:t>
            </a:r>
            <a:endParaRPr dirty="0"/>
          </a:p>
          <a:p>
            <a:pPr marL="457200" lvl="0" indent="-228600" algn="l" rtl="0">
              <a:lnSpc>
                <a:spcPct val="115000"/>
              </a:lnSpc>
              <a:spcBef>
                <a:spcPts val="0"/>
              </a:spcBef>
              <a:spcAft>
                <a:spcPts val="0"/>
              </a:spcAft>
              <a:buSzPts val="1800"/>
              <a:buNone/>
            </a:pPr>
            <a:endParaRPr dirty="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 P.S 368 (K368)</a:t>
            </a:r>
            <a:endParaRPr/>
          </a:p>
        </p:txBody>
      </p:sp>
      <p:sp>
        <p:nvSpPr>
          <p:cNvPr id="102" name="Google Shape;102;p2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a:solidFill>
                  <a:schemeClr val="dk1"/>
                </a:solidFill>
              </a:rPr>
              <a:t>P.S 368 (K368) is another </a:t>
            </a:r>
            <a:r>
              <a:rPr lang="en-US" b="1">
                <a:solidFill>
                  <a:schemeClr val="dk1"/>
                </a:solidFill>
              </a:rPr>
              <a:t>District 75</a:t>
            </a:r>
            <a:r>
              <a:rPr lang="en-US">
                <a:solidFill>
                  <a:schemeClr val="dk1"/>
                </a:solidFill>
              </a:rPr>
              <a:t> school that is also located in two sites, one in Bedford Stuyvesant and the other in Cobble Hill Brooklyn.</a:t>
            </a:r>
            <a:endParaRPr/>
          </a:p>
          <a:p>
            <a:pPr marL="457200" lvl="0" indent="-228600" algn="l" rtl="0">
              <a:lnSpc>
                <a:spcPct val="115000"/>
              </a:lnSpc>
              <a:spcBef>
                <a:spcPts val="0"/>
              </a:spcBef>
              <a:spcAft>
                <a:spcPts val="0"/>
              </a:spcAft>
              <a:buSzPts val="1800"/>
              <a:buNone/>
            </a:pPr>
            <a:endParaRPr>
              <a:solidFill>
                <a:schemeClr val="dk1"/>
              </a:solidFill>
            </a:endParaRPr>
          </a:p>
          <a:p>
            <a:pPr marL="457200" lvl="0" indent="-342900" algn="l" rtl="0">
              <a:lnSpc>
                <a:spcPct val="115000"/>
              </a:lnSpc>
              <a:spcBef>
                <a:spcPts val="0"/>
              </a:spcBef>
              <a:spcAft>
                <a:spcPts val="0"/>
              </a:spcAft>
              <a:buSzPts val="1800"/>
              <a:buChar char="●"/>
            </a:pPr>
            <a:r>
              <a:rPr lang="en-US">
                <a:solidFill>
                  <a:schemeClr val="dk1"/>
                </a:solidFill>
              </a:rPr>
              <a:t>The school serves  K-12th graders with autism and emotional disturbances</a:t>
            </a:r>
            <a:endParaRPr/>
          </a:p>
          <a:p>
            <a:pPr marL="457200" lvl="0" indent="-228600" algn="l" rtl="0">
              <a:lnSpc>
                <a:spcPct val="115000"/>
              </a:lnSpc>
              <a:spcBef>
                <a:spcPts val="0"/>
              </a:spcBef>
              <a:spcAft>
                <a:spcPts val="0"/>
              </a:spcAft>
              <a:buSzPts val="1800"/>
              <a:buNone/>
            </a:pPr>
            <a:endParaRPr>
              <a:solidFill>
                <a:schemeClr val="dk1"/>
              </a:solidFill>
            </a:endParaRPr>
          </a:p>
          <a:p>
            <a:pPr marL="457200" lvl="0" indent="-342900" algn="l" rtl="0">
              <a:lnSpc>
                <a:spcPct val="115000"/>
              </a:lnSpc>
              <a:spcBef>
                <a:spcPts val="0"/>
              </a:spcBef>
              <a:spcAft>
                <a:spcPts val="0"/>
              </a:spcAft>
              <a:buSzPts val="1800"/>
              <a:buChar char="●"/>
            </a:pPr>
            <a:r>
              <a:rPr lang="en-US">
                <a:solidFill>
                  <a:schemeClr val="dk1"/>
                </a:solidFill>
              </a:rPr>
              <a:t>Co-located with Success Academy Bed-Stuy 1 &amp; Success Academy Cobble Hill. </a:t>
            </a:r>
            <a:endParaRPr>
              <a:solidFill>
                <a:schemeClr val="dk1"/>
              </a:solidFill>
            </a:endParaRPr>
          </a:p>
          <a:p>
            <a:pPr marL="457200" lvl="0" indent="-228600" algn="l" rtl="0">
              <a:lnSpc>
                <a:spcPct val="115000"/>
              </a:lnSpc>
              <a:spcBef>
                <a:spcPts val="0"/>
              </a:spcBef>
              <a:spcAft>
                <a:spcPts val="0"/>
              </a:spcAft>
              <a:buSzPts val="1800"/>
              <a:buNone/>
            </a:pPr>
            <a:endParaRPr>
              <a:solidFill>
                <a:schemeClr val="dk1"/>
              </a:solidFill>
            </a:endParaRPr>
          </a:p>
          <a:p>
            <a:pPr marL="457200" lvl="0" indent="-342900" algn="l" rtl="0">
              <a:lnSpc>
                <a:spcPct val="115000"/>
              </a:lnSpc>
              <a:spcBef>
                <a:spcPts val="0"/>
              </a:spcBef>
              <a:spcAft>
                <a:spcPts val="0"/>
              </a:spcAft>
              <a:buClr>
                <a:schemeClr val="dk1"/>
              </a:buClr>
              <a:buSzPts val="1800"/>
              <a:buChar char="●"/>
            </a:pPr>
            <a:r>
              <a:rPr lang="en-US">
                <a:solidFill>
                  <a:schemeClr val="dk1"/>
                </a:solidFill>
              </a:rPr>
              <a:t>The schools in Cobble Hill and Bedford Stuyvesant failed to receive about </a:t>
            </a:r>
            <a:r>
              <a:rPr lang="en-US" b="1">
                <a:solidFill>
                  <a:schemeClr val="dk1"/>
                </a:solidFill>
              </a:rPr>
              <a:t>$393,000</a:t>
            </a:r>
            <a:r>
              <a:rPr lang="en-US">
                <a:solidFill>
                  <a:schemeClr val="dk1"/>
                </a:solidFill>
              </a:rPr>
              <a:t> and </a:t>
            </a:r>
            <a:r>
              <a:rPr lang="en-US" b="1">
                <a:solidFill>
                  <a:schemeClr val="dk1"/>
                </a:solidFill>
              </a:rPr>
              <a:t>$805,000</a:t>
            </a:r>
            <a:r>
              <a:rPr lang="en-US">
                <a:solidFill>
                  <a:schemeClr val="dk1"/>
                </a:solidFill>
              </a:rPr>
              <a:t> respectively, amounting to about</a:t>
            </a:r>
            <a:r>
              <a:rPr lang="en-US" b="1">
                <a:solidFill>
                  <a:schemeClr val="dk1"/>
                </a:solidFill>
              </a:rPr>
              <a:t> $1.2 million in missing matching funds</a:t>
            </a:r>
            <a:r>
              <a:rPr lang="en-US">
                <a:solidFill>
                  <a:schemeClr val="dk1"/>
                </a:solidFill>
              </a:rPr>
              <a:t> for the school over the same period.</a:t>
            </a:r>
            <a:r>
              <a:rPr lang="en-US" baseline="30000">
                <a:solidFill>
                  <a:schemeClr val="dk1"/>
                </a:solidFill>
              </a:rPr>
              <a:t> </a:t>
            </a:r>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Mosaic Preparatory Academy/ P.S 375 (M375)</a:t>
            </a:r>
            <a:endParaRPr/>
          </a:p>
        </p:txBody>
      </p:sp>
      <p:sp>
        <p:nvSpPr>
          <p:cNvPr id="108" name="Google Shape;108;p2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a:solidFill>
                  <a:schemeClr val="dk1"/>
                </a:solidFill>
              </a:rPr>
              <a:t>Third highest in lacking matching funds was Mosaic Preparatory Academy or P.S. 375 (M375), a zoned elementary school in East Harlem </a:t>
            </a:r>
            <a:endParaRPr/>
          </a:p>
          <a:p>
            <a:pPr marL="457200" lvl="0" indent="-228600" algn="l" rtl="0">
              <a:lnSpc>
                <a:spcPct val="115000"/>
              </a:lnSpc>
              <a:spcBef>
                <a:spcPts val="0"/>
              </a:spcBef>
              <a:spcAft>
                <a:spcPts val="0"/>
              </a:spcAft>
              <a:buSzPts val="1800"/>
              <a:buNone/>
            </a:pPr>
            <a:endParaRPr>
              <a:solidFill>
                <a:schemeClr val="dk1"/>
              </a:solidFill>
            </a:endParaRPr>
          </a:p>
          <a:p>
            <a:pPr marL="457200" lvl="0" indent="-342900" algn="l" rtl="0">
              <a:lnSpc>
                <a:spcPct val="115000"/>
              </a:lnSpc>
              <a:spcBef>
                <a:spcPts val="0"/>
              </a:spcBef>
              <a:spcAft>
                <a:spcPts val="0"/>
              </a:spcAft>
              <a:buSzPts val="1800"/>
              <a:buChar char="●"/>
            </a:pPr>
            <a:r>
              <a:rPr lang="en-US">
                <a:solidFill>
                  <a:schemeClr val="dk1"/>
                </a:solidFill>
              </a:rPr>
              <a:t>Its students reside in a neighborhood that includes three large public housing complexes. </a:t>
            </a:r>
            <a:endParaRPr/>
          </a:p>
          <a:p>
            <a:pPr marL="457200" lvl="0" indent="-228600" algn="l" rtl="0">
              <a:lnSpc>
                <a:spcPct val="115000"/>
              </a:lnSpc>
              <a:spcBef>
                <a:spcPts val="0"/>
              </a:spcBef>
              <a:spcAft>
                <a:spcPts val="0"/>
              </a:spcAft>
              <a:buSzPts val="1800"/>
              <a:buNone/>
            </a:pPr>
            <a:endParaRPr b="1">
              <a:solidFill>
                <a:schemeClr val="dk1"/>
              </a:solidFill>
            </a:endParaRPr>
          </a:p>
          <a:p>
            <a:pPr marL="457200" lvl="0" indent="-342900" algn="l" rtl="0">
              <a:lnSpc>
                <a:spcPct val="115000"/>
              </a:lnSpc>
              <a:spcBef>
                <a:spcPts val="0"/>
              </a:spcBef>
              <a:spcAft>
                <a:spcPts val="0"/>
              </a:spcAft>
              <a:buSzPts val="1800"/>
              <a:buChar char="●"/>
            </a:pPr>
            <a:r>
              <a:rPr lang="en-US">
                <a:solidFill>
                  <a:schemeClr val="dk1"/>
                </a:solidFill>
              </a:rPr>
              <a:t>The school is co-located with Success Academy Harlem 3.</a:t>
            </a:r>
            <a:endParaRPr/>
          </a:p>
          <a:p>
            <a:pPr marL="457200" lvl="0" indent="-228600" algn="l" rtl="0">
              <a:lnSpc>
                <a:spcPct val="115000"/>
              </a:lnSpc>
              <a:spcBef>
                <a:spcPts val="0"/>
              </a:spcBef>
              <a:spcAft>
                <a:spcPts val="0"/>
              </a:spcAft>
              <a:buSzPts val="1800"/>
              <a:buNone/>
            </a:pPr>
            <a:endParaRPr b="1">
              <a:solidFill>
                <a:schemeClr val="dk1"/>
              </a:solidFill>
            </a:endParaRPr>
          </a:p>
          <a:p>
            <a:pPr marL="457200" lvl="0" indent="-342900" algn="l" rtl="0">
              <a:lnSpc>
                <a:spcPct val="115000"/>
              </a:lnSpc>
              <a:spcBef>
                <a:spcPts val="0"/>
              </a:spcBef>
              <a:spcAft>
                <a:spcPts val="0"/>
              </a:spcAft>
              <a:buSzPts val="1800"/>
              <a:buChar char="●"/>
            </a:pPr>
            <a:r>
              <a:rPr lang="en-US" b="1">
                <a:solidFill>
                  <a:schemeClr val="dk1"/>
                </a:solidFill>
              </a:rPr>
              <a:t>Mosaic lacked more than $913,000 in matching funds from FY 2014 to FY 2019.</a:t>
            </a:r>
            <a:endParaRPr>
              <a:solidFill>
                <a:schemeClr val="dk1"/>
              </a:solidFill>
            </a:endParaRPr>
          </a:p>
          <a:p>
            <a:pPr marL="457200" lvl="0" indent="-228600" algn="l" rtl="0">
              <a:lnSpc>
                <a:spcPct val="115000"/>
              </a:lnSpc>
              <a:spcBef>
                <a:spcPts val="0"/>
              </a:spcBef>
              <a:spcAft>
                <a:spcPts val="0"/>
              </a:spcAft>
              <a:buSzPts val="180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Why does the DOE not fully match the funds spent?</a:t>
            </a:r>
            <a:endParaRPr/>
          </a:p>
        </p:txBody>
      </p:sp>
      <p:sp>
        <p:nvSpPr>
          <p:cNvPr id="114" name="Google Shape;114;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Clr>
                <a:srgbClr val="000000"/>
              </a:buClr>
              <a:buSzPts val="1800"/>
              <a:buChar char="●"/>
            </a:pPr>
            <a:r>
              <a:rPr lang="en-US" dirty="0">
                <a:solidFill>
                  <a:srgbClr val="000000"/>
                </a:solidFill>
              </a:rPr>
              <a:t>We don’t know.</a:t>
            </a:r>
          </a:p>
          <a:p>
            <a:pPr marL="457200" lvl="0" indent="-342900" algn="l" rtl="0">
              <a:lnSpc>
                <a:spcPct val="115000"/>
              </a:lnSpc>
              <a:spcBef>
                <a:spcPts val="0"/>
              </a:spcBef>
              <a:spcAft>
                <a:spcPts val="0"/>
              </a:spcAft>
              <a:buClr>
                <a:srgbClr val="000000"/>
              </a:buClr>
              <a:buSzPts val="1800"/>
              <a:buChar char="●"/>
            </a:pPr>
            <a:endParaRPr lang="en-US"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dirty="0">
                <a:solidFill>
                  <a:srgbClr val="000000"/>
                </a:solidFill>
              </a:rPr>
              <a:t>It may be DOE interprets the law as meaning they don’t have to match any </a:t>
            </a:r>
            <a:r>
              <a:rPr lang="en-US" b="1" i="1" dirty="0">
                <a:solidFill>
                  <a:srgbClr val="000000"/>
                </a:solidFill>
              </a:rPr>
              <a:t>individual projects </a:t>
            </a:r>
            <a:r>
              <a:rPr lang="en-US" dirty="0">
                <a:solidFill>
                  <a:srgbClr val="000000"/>
                </a:solidFill>
              </a:rPr>
              <a:t>undertaken by charters that cost under $5000, even if the </a:t>
            </a:r>
            <a:r>
              <a:rPr lang="en-US" b="1" i="1" dirty="0">
                <a:solidFill>
                  <a:srgbClr val="000000"/>
                </a:solidFill>
              </a:rPr>
              <a:t>total amount </a:t>
            </a:r>
            <a:r>
              <a:rPr lang="en-US" dirty="0">
                <a:solidFill>
                  <a:srgbClr val="000000"/>
                </a:solidFill>
              </a:rPr>
              <a:t>the charter school spent on facility upgrades is over $5000 per year.</a:t>
            </a:r>
            <a:endParaRPr dirty="0">
              <a:solidFill>
                <a:srgbClr val="000000"/>
              </a:solidFill>
            </a:endParaRPr>
          </a:p>
          <a:p>
            <a:pPr marL="457200" lvl="0" indent="-228600" algn="l" rtl="0">
              <a:lnSpc>
                <a:spcPct val="115000"/>
              </a:lnSpc>
              <a:spcBef>
                <a:spcPts val="0"/>
              </a:spcBef>
              <a:spcAft>
                <a:spcPts val="0"/>
              </a:spcAft>
              <a:buSzPts val="1800"/>
              <a:buNone/>
            </a:pPr>
            <a:endParaRPr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dirty="0">
                <a:solidFill>
                  <a:srgbClr val="000000"/>
                </a:solidFill>
              </a:rPr>
              <a:t>But that interpretation doesn’t seem consistent with the language of the law or the Chancellor’s regs</a:t>
            </a:r>
            <a:endParaRPr dirty="0">
              <a:solidFill>
                <a:srgbClr val="000000"/>
              </a:solidFill>
            </a:endParaRPr>
          </a:p>
          <a:p>
            <a:pPr marL="457200" lvl="0" indent="-228600" algn="l" rtl="0">
              <a:lnSpc>
                <a:spcPct val="115000"/>
              </a:lnSpc>
              <a:spcBef>
                <a:spcPts val="0"/>
              </a:spcBef>
              <a:spcAft>
                <a:spcPts val="0"/>
              </a:spcAft>
              <a:buSzPts val="1800"/>
              <a:buNone/>
            </a:pPr>
            <a:endParaRPr sz="1600" dirty="0">
              <a:solidFill>
                <a:schemeClr val="dk1"/>
              </a:solidFill>
            </a:endParaRPr>
          </a:p>
          <a:p>
            <a:pPr marL="457200" lvl="0" indent="-228600" algn="l" rtl="0">
              <a:lnSpc>
                <a:spcPct val="115000"/>
              </a:lnSpc>
              <a:spcBef>
                <a:spcPts val="0"/>
              </a:spcBef>
              <a:spcAft>
                <a:spcPts val="0"/>
              </a:spcAft>
              <a:buSzPts val="1800"/>
              <a:buNone/>
            </a:pPr>
            <a:endParaRPr sz="2000" dirty="0">
              <a:solidFill>
                <a:schemeClr val="dk1"/>
              </a:solidFill>
            </a:endParaRPr>
          </a:p>
          <a:p>
            <a:pPr marL="114300" lvl="0" indent="0" algn="l" rtl="0">
              <a:lnSpc>
                <a:spcPct val="115000"/>
              </a:lnSpc>
              <a:spcBef>
                <a:spcPts val="0"/>
              </a:spcBef>
              <a:spcAft>
                <a:spcPts val="0"/>
              </a:spcAft>
              <a:buSzPts val="18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b="1" dirty="0"/>
              <a:t>NYS Education Law 2853</a:t>
            </a:r>
            <a:endParaRPr b="1" dirty="0"/>
          </a:p>
        </p:txBody>
      </p:sp>
      <p:sp>
        <p:nvSpPr>
          <p:cNvPr id="120" name="Google Shape;120;p24"/>
          <p:cNvSpPr txBox="1">
            <a:spLocks noGrp="1"/>
          </p:cNvSpPr>
          <p:nvPr>
            <p:ph type="body" idx="1"/>
          </p:nvPr>
        </p:nvSpPr>
        <p:spPr>
          <a:xfrm>
            <a:off x="218650" y="1287850"/>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i="1">
                <a:solidFill>
                  <a:schemeClr val="dk1"/>
                </a:solidFill>
              </a:rPr>
              <a:t>“For any capital improvements or facility upgrades in excess of five thousand dollars that have been approved by the chancellor, regardless of the source of funding, made in a charter school that is already co-located within a public school building, matching capital improvements or facility upgrades shall be made in an amount equal to the expenditure of the charter school for each non-charter public school within the public school building within three months of such improvements or upgrades”</a:t>
            </a:r>
            <a:endParaRPr i="1">
              <a:solidFill>
                <a:schemeClr val="dk1"/>
              </a:solidFill>
            </a:endParaRPr>
          </a:p>
          <a:p>
            <a:pPr marL="0" lvl="0" indent="0" algn="l" rtl="0">
              <a:lnSpc>
                <a:spcPct val="100000"/>
              </a:lnSpc>
              <a:spcBef>
                <a:spcPts val="0"/>
              </a:spcBef>
              <a:spcAft>
                <a:spcPts val="0"/>
              </a:spcAft>
              <a:buSzPts val="1100"/>
              <a:buNone/>
            </a:pPr>
            <a:endParaRPr i="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The Chancellor’s regulation matches this language exactly. </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400" dirty="0"/>
              <a:t>Also this possible interpretation of law doesn’t make sense given huge disparities in some cases </a:t>
            </a:r>
            <a:endParaRPr sz="2400" dirty="0"/>
          </a:p>
        </p:txBody>
      </p:sp>
      <p:sp>
        <p:nvSpPr>
          <p:cNvPr id="126" name="Google Shape;126;p25"/>
          <p:cNvSpPr txBox="1">
            <a:spLocks noGrp="1"/>
          </p:cNvSpPr>
          <p:nvPr>
            <p:ph type="body" idx="1"/>
          </p:nvPr>
        </p:nvSpPr>
        <p:spPr>
          <a:xfrm>
            <a:off x="311700" y="1436913"/>
            <a:ext cx="8520600" cy="3131961"/>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dirty="0">
                <a:solidFill>
                  <a:schemeClr val="dk1"/>
                </a:solidFill>
              </a:rPr>
              <a:t>Take example of Mosaic Preparatory Academy, public school co-located with Success Academy Harlem 3.</a:t>
            </a:r>
            <a:endParaRPr dirty="0"/>
          </a:p>
          <a:p>
            <a:pPr marL="457200" lvl="0" indent="-22860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Lacked $662,315.17 in matching funds spent by Success Academy in FY 2019 alone.</a:t>
            </a:r>
            <a:endParaRPr dirty="0"/>
          </a:p>
          <a:p>
            <a:pPr marL="457200" lvl="0" indent="-228600" algn="l" rtl="0">
              <a:lnSpc>
                <a:spcPct val="115000"/>
              </a:lnSpc>
              <a:spcBef>
                <a:spcPts val="0"/>
              </a:spcBef>
              <a:spcAft>
                <a:spcPts val="0"/>
              </a:spcAft>
              <a:buSzPts val="1800"/>
              <a:buNone/>
            </a:pPr>
            <a:endParaRPr b="1"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Even if DOE didn’t believe it had to match each individual project under $5,000, that would have to mean that the co-located charter would have had to commission a</a:t>
            </a:r>
            <a:r>
              <a:rPr lang="en-US" b="1" dirty="0">
                <a:solidFill>
                  <a:schemeClr val="dk1"/>
                </a:solidFill>
              </a:rPr>
              <a:t>t least 132 separate renovation projects</a:t>
            </a:r>
            <a:r>
              <a:rPr lang="en-US" dirty="0">
                <a:solidFill>
                  <a:schemeClr val="dk1"/>
                </a:solidFill>
              </a:rPr>
              <a:t>, each costing less than $5,000, to account for all the missing matching funds.</a:t>
            </a:r>
            <a:endParaRPr dirty="0"/>
          </a:p>
          <a:p>
            <a:pPr marL="114300" lvl="0" indent="0" algn="l" rtl="0">
              <a:lnSpc>
                <a:spcPct val="115000"/>
              </a:lnSpc>
              <a:spcBef>
                <a:spcPts val="0"/>
              </a:spcBef>
              <a:spcAft>
                <a:spcPts val="0"/>
              </a:spcAft>
              <a:buSzPts val="1800"/>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Also – why doesn’t DOE turn down more requests?</a:t>
            </a:r>
            <a:endParaRPr/>
          </a:p>
        </p:txBody>
      </p:sp>
      <p:sp>
        <p:nvSpPr>
          <p:cNvPr id="132" name="Google Shape;132;p26"/>
          <p:cNvSpPr txBox="1">
            <a:spLocks noGrp="1"/>
          </p:cNvSpPr>
          <p:nvPr>
            <p:ph type="body" idx="1"/>
          </p:nvPr>
        </p:nvSpPr>
        <p:spPr>
          <a:xfrm>
            <a:off x="311700" y="1175600"/>
            <a:ext cx="8520600" cy="3416400"/>
          </a:xfrm>
          <a:prstGeom prst="rect">
            <a:avLst/>
          </a:prstGeom>
          <a:noFill/>
          <a:ln>
            <a:noFill/>
          </a:ln>
        </p:spPr>
        <p:txBody>
          <a:bodyPr spcFirstLastPara="1" wrap="square" lIns="91425" tIns="91425" rIns="91425" bIns="91425" anchor="t" anchorCtr="0">
            <a:noAutofit/>
          </a:bodyPr>
          <a:lstStyle/>
          <a:p>
            <a:pPr marL="342900" lvl="0" indent="-342900" algn="l" rtl="0">
              <a:lnSpc>
                <a:spcPct val="100000"/>
              </a:lnSpc>
              <a:spcBef>
                <a:spcPts val="0"/>
              </a:spcBef>
              <a:spcAft>
                <a:spcPts val="0"/>
              </a:spcAft>
              <a:buClr>
                <a:schemeClr val="dk1"/>
              </a:buClr>
              <a:buSzPts val="1100"/>
              <a:buChar char="●"/>
            </a:pPr>
            <a:r>
              <a:rPr lang="en-US" sz="2000" dirty="0">
                <a:solidFill>
                  <a:schemeClr val="dk1"/>
                </a:solidFill>
                <a:latin typeface="Arial"/>
                <a:ea typeface="Arial"/>
                <a:cs typeface="Arial"/>
                <a:sym typeface="Arial"/>
              </a:rPr>
              <a:t>State law requires that the </a:t>
            </a:r>
            <a:r>
              <a:rPr lang="en-US" sz="2000" dirty="0">
                <a:solidFill>
                  <a:schemeClr val="dk1"/>
                </a:solidFill>
              </a:rPr>
              <a:t>Chancellor</a:t>
            </a:r>
            <a:r>
              <a:rPr lang="en-US" sz="2000" dirty="0">
                <a:solidFill>
                  <a:schemeClr val="dk1"/>
                </a:solidFill>
                <a:latin typeface="Arial"/>
                <a:ea typeface="Arial"/>
                <a:cs typeface="Arial"/>
                <a:sym typeface="Arial"/>
              </a:rPr>
              <a:t> must provide prior approval for any charter school </a:t>
            </a:r>
            <a:r>
              <a:rPr lang="en-US" sz="2000" b="1" dirty="0">
                <a:solidFill>
                  <a:schemeClr val="dk1"/>
                </a:solidFill>
                <a:latin typeface="Arial"/>
                <a:ea typeface="Arial"/>
                <a:cs typeface="Arial"/>
                <a:sym typeface="Arial"/>
              </a:rPr>
              <a:t>renovations that cost more than $5,000</a:t>
            </a:r>
            <a:r>
              <a:rPr lang="en-US" sz="2000" dirty="0">
                <a:solidFill>
                  <a:schemeClr val="dk1"/>
                </a:solidFill>
                <a:latin typeface="Arial"/>
                <a:ea typeface="Arial"/>
                <a:cs typeface="Arial"/>
                <a:sym typeface="Arial"/>
              </a:rPr>
              <a:t>. </a:t>
            </a:r>
            <a:endParaRPr dirty="0"/>
          </a:p>
          <a:p>
            <a:pPr marL="342900" lvl="0" indent="-273050" algn="l" rtl="0">
              <a:lnSpc>
                <a:spcPct val="100000"/>
              </a:lnSpc>
              <a:spcBef>
                <a:spcPts val="0"/>
              </a:spcBef>
              <a:spcAft>
                <a:spcPts val="0"/>
              </a:spcAft>
              <a:buClr>
                <a:schemeClr val="dk1"/>
              </a:buClr>
              <a:buSzPts val="1100"/>
              <a:buNone/>
            </a:pPr>
            <a:endParaRPr sz="2000" dirty="0">
              <a:solidFill>
                <a:schemeClr val="dk1"/>
              </a:solidFill>
              <a:latin typeface="Arial"/>
              <a:ea typeface="Arial"/>
              <a:cs typeface="Arial"/>
              <a:sym typeface="Arial"/>
            </a:endParaRPr>
          </a:p>
          <a:p>
            <a:pPr marL="342900" lvl="0" indent="-342900" algn="l" rtl="0">
              <a:lnSpc>
                <a:spcPct val="100000"/>
              </a:lnSpc>
              <a:spcBef>
                <a:spcPts val="0"/>
              </a:spcBef>
              <a:spcAft>
                <a:spcPts val="0"/>
              </a:spcAft>
              <a:buClr>
                <a:schemeClr val="dk1"/>
              </a:buClr>
              <a:buSzPts val="1100"/>
              <a:buChar char="●"/>
            </a:pPr>
            <a:r>
              <a:rPr lang="en-US" sz="2000" dirty="0">
                <a:solidFill>
                  <a:schemeClr val="dk1"/>
                </a:solidFill>
                <a:latin typeface="Arial"/>
                <a:ea typeface="Arial"/>
                <a:cs typeface="Arial"/>
                <a:sym typeface="Arial"/>
              </a:rPr>
              <a:t>Yet both KIPP and Success Academy renovate nearly every one of their charter schools every single year  (100% and 99% respectively) </a:t>
            </a:r>
            <a:endParaRPr dirty="0"/>
          </a:p>
          <a:p>
            <a:pPr marL="342900" lvl="0" indent="-273050" algn="l" rtl="0">
              <a:lnSpc>
                <a:spcPct val="100000"/>
              </a:lnSpc>
              <a:spcBef>
                <a:spcPts val="0"/>
              </a:spcBef>
              <a:spcAft>
                <a:spcPts val="0"/>
              </a:spcAft>
              <a:buClr>
                <a:schemeClr val="dk1"/>
              </a:buClr>
              <a:buSzPts val="1100"/>
              <a:buNone/>
            </a:pPr>
            <a:endParaRPr sz="2000" dirty="0">
              <a:solidFill>
                <a:schemeClr val="dk1"/>
              </a:solidFill>
            </a:endParaRPr>
          </a:p>
          <a:p>
            <a:pPr marL="342900" lvl="0" indent="-342900" algn="l" rtl="0">
              <a:lnSpc>
                <a:spcPct val="100000"/>
              </a:lnSpc>
              <a:spcBef>
                <a:spcPts val="0"/>
              </a:spcBef>
              <a:spcAft>
                <a:spcPts val="0"/>
              </a:spcAft>
              <a:buClr>
                <a:schemeClr val="dk1"/>
              </a:buClr>
              <a:buSzPts val="1100"/>
              <a:buChar char="●"/>
            </a:pPr>
            <a:r>
              <a:rPr lang="en-US" sz="2000" dirty="0">
                <a:solidFill>
                  <a:schemeClr val="dk1"/>
                </a:solidFill>
                <a:latin typeface="Arial"/>
                <a:ea typeface="Arial"/>
                <a:cs typeface="Arial"/>
                <a:sym typeface="Arial"/>
              </a:rPr>
              <a:t> Success spends a significant amount each year – an average of $270,000 each year on each of its schools</a:t>
            </a:r>
            <a:endParaRPr sz="2000" dirty="0">
              <a:solidFill>
                <a:schemeClr val="dk1"/>
              </a:solidFill>
              <a:latin typeface="Arial"/>
              <a:ea typeface="Arial"/>
              <a:cs typeface="Arial"/>
              <a:sym typeface="Arial"/>
            </a:endParaRPr>
          </a:p>
          <a:p>
            <a:pPr marL="342900" lvl="0" indent="-273050" algn="l" rtl="0">
              <a:lnSpc>
                <a:spcPct val="100000"/>
              </a:lnSpc>
              <a:spcBef>
                <a:spcPts val="0"/>
              </a:spcBef>
              <a:spcAft>
                <a:spcPts val="0"/>
              </a:spcAft>
              <a:buClr>
                <a:schemeClr val="dk1"/>
              </a:buClr>
              <a:buSzPts val="1100"/>
              <a:buNone/>
            </a:pPr>
            <a:endParaRPr sz="2000" dirty="0">
              <a:solidFill>
                <a:schemeClr val="dk1"/>
              </a:solidFill>
              <a:latin typeface="Arial"/>
              <a:ea typeface="Arial"/>
              <a:cs typeface="Arial"/>
              <a:sym typeface="Arial"/>
            </a:endParaRPr>
          </a:p>
          <a:p>
            <a:pPr marL="342900" lvl="0" indent="-342900" algn="l" rtl="0">
              <a:lnSpc>
                <a:spcPct val="100000"/>
              </a:lnSpc>
              <a:spcBef>
                <a:spcPts val="0"/>
              </a:spcBef>
              <a:spcAft>
                <a:spcPts val="0"/>
              </a:spcAft>
              <a:buClr>
                <a:schemeClr val="dk1"/>
              </a:buClr>
              <a:buSzPts val="1100"/>
              <a:buChar char="●"/>
            </a:pPr>
            <a:r>
              <a:rPr lang="en-US" sz="2000" b="1" i="1" dirty="0">
                <a:solidFill>
                  <a:schemeClr val="dk1"/>
                </a:solidFill>
                <a:latin typeface="Arial"/>
                <a:ea typeface="Arial"/>
                <a:cs typeface="Arial"/>
                <a:sym typeface="Arial"/>
              </a:rPr>
              <a:t>There is no evidence that the DOE has ever turned one of their requests</a:t>
            </a:r>
            <a:endParaRPr sz="2000" b="1" i="1" dirty="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3C93DC8-D822-944F-88E6-5A7A99DA2557}"/>
              </a:ext>
            </a:extLst>
          </p:cNvPr>
          <p:cNvGraphicFramePr>
            <a:graphicFrameLocks/>
          </p:cNvGraphicFramePr>
          <p:nvPr>
            <p:extLst>
              <p:ext uri="{D42A27DB-BD31-4B8C-83A1-F6EECF244321}">
                <p14:modId xmlns:p14="http://schemas.microsoft.com/office/powerpoint/2010/main" val="2256149758"/>
              </p:ext>
            </p:extLst>
          </p:nvPr>
        </p:nvGraphicFramePr>
        <p:xfrm>
          <a:off x="473305" y="364940"/>
          <a:ext cx="8197390" cy="44136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DF27E46-B10D-7B41-9A67-71D1C4D303D0}"/>
              </a:ext>
            </a:extLst>
          </p:cNvPr>
          <p:cNvGraphicFramePr>
            <a:graphicFrameLocks/>
          </p:cNvGraphicFramePr>
          <p:nvPr>
            <p:extLst>
              <p:ext uri="{D42A27DB-BD31-4B8C-83A1-F6EECF244321}">
                <p14:modId xmlns:p14="http://schemas.microsoft.com/office/powerpoint/2010/main" val="441129148"/>
              </p:ext>
            </p:extLst>
          </p:nvPr>
        </p:nvGraphicFramePr>
        <p:xfrm>
          <a:off x="318052" y="330475"/>
          <a:ext cx="7931425" cy="432103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464B3E8C-C0B5-B040-946A-FCA7F0C0E93B}"/>
              </a:ext>
            </a:extLst>
          </p:cNvPr>
          <p:cNvGraphicFramePr>
            <a:graphicFrameLocks/>
          </p:cNvGraphicFramePr>
          <p:nvPr>
            <p:extLst>
              <p:ext uri="{D42A27DB-BD31-4B8C-83A1-F6EECF244321}">
                <p14:modId xmlns:p14="http://schemas.microsoft.com/office/powerpoint/2010/main" val="1375680047"/>
              </p:ext>
            </p:extLst>
          </p:nvPr>
        </p:nvGraphicFramePr>
        <p:xfrm>
          <a:off x="0" y="220133"/>
          <a:ext cx="9059333" cy="432392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Lease Subsidies</a:t>
            </a:r>
            <a:endParaRPr/>
          </a:p>
        </p:txBody>
      </p:sp>
      <p:sp>
        <p:nvSpPr>
          <p:cNvPr id="153" name="Google Shape;153;p30"/>
          <p:cNvSpPr txBox="1">
            <a:spLocks noGrp="1"/>
          </p:cNvSpPr>
          <p:nvPr>
            <p:ph type="body" idx="1"/>
          </p:nvPr>
        </p:nvSpPr>
        <p:spPr>
          <a:xfrm>
            <a:off x="534537" y="863550"/>
            <a:ext cx="8520600" cy="3416400"/>
          </a:xfrm>
          <a:prstGeom prst="rect">
            <a:avLst/>
          </a:prstGeom>
          <a:noFill/>
          <a:ln>
            <a:noFill/>
          </a:ln>
        </p:spPr>
        <p:txBody>
          <a:bodyPr spcFirstLastPara="1" wrap="square" lIns="91425" tIns="91425" rIns="91425" bIns="91425" anchor="t" anchorCtr="0">
            <a:noAutofit/>
          </a:bodyPr>
          <a:lstStyle/>
          <a:p>
            <a:pPr marL="457200" lvl="0" indent="-457200" algn="l" rtl="0">
              <a:lnSpc>
                <a:spcPct val="115000"/>
              </a:lnSpc>
              <a:spcBef>
                <a:spcPts val="0"/>
              </a:spcBef>
              <a:spcAft>
                <a:spcPts val="0"/>
              </a:spcAft>
              <a:buSzPts val="1800"/>
              <a:buChar char="●"/>
            </a:pPr>
            <a:r>
              <a:rPr lang="en-US" sz="2000" dirty="0">
                <a:solidFill>
                  <a:srgbClr val="000000"/>
                </a:solidFill>
                <a:latin typeface="Arial"/>
                <a:ea typeface="Arial"/>
                <a:cs typeface="Arial"/>
                <a:sym typeface="Arial"/>
              </a:rPr>
              <a:t>In 2014, charter law amended so that NYC DOE would have to give space for all new or expanding charters in public schools </a:t>
            </a:r>
            <a:endParaRPr dirty="0"/>
          </a:p>
          <a:p>
            <a:pPr marL="457200" lvl="0" indent="-342900" algn="l" rtl="0">
              <a:lnSpc>
                <a:spcPct val="115000"/>
              </a:lnSpc>
              <a:spcBef>
                <a:spcPts val="0"/>
              </a:spcBef>
              <a:spcAft>
                <a:spcPts val="0"/>
              </a:spcAft>
              <a:buSzPts val="1800"/>
              <a:buNone/>
            </a:pPr>
            <a:endParaRPr sz="2000" dirty="0">
              <a:solidFill>
                <a:srgbClr val="000000"/>
              </a:solidFill>
              <a:latin typeface="Arial"/>
              <a:ea typeface="Arial"/>
              <a:cs typeface="Arial"/>
              <a:sym typeface="Arial"/>
            </a:endParaRPr>
          </a:p>
          <a:p>
            <a:pPr marL="457200" lvl="0" indent="-457200" algn="l" rtl="0">
              <a:lnSpc>
                <a:spcPct val="115000"/>
              </a:lnSpc>
              <a:spcBef>
                <a:spcPts val="0"/>
              </a:spcBef>
              <a:spcAft>
                <a:spcPts val="0"/>
              </a:spcAft>
              <a:buSzPts val="1800"/>
              <a:buChar char="●"/>
            </a:pPr>
            <a:r>
              <a:rPr lang="en-US" sz="2000" dirty="0">
                <a:solidFill>
                  <a:srgbClr val="000000"/>
                </a:solidFill>
                <a:latin typeface="Arial"/>
                <a:ea typeface="Arial"/>
                <a:cs typeface="Arial"/>
                <a:sym typeface="Arial"/>
              </a:rPr>
              <a:t>Or DOE had to pay directly for their private space</a:t>
            </a:r>
            <a:endParaRPr dirty="0"/>
          </a:p>
          <a:p>
            <a:pPr marL="457200" lvl="0" indent="-342900" algn="l" rtl="0">
              <a:lnSpc>
                <a:spcPct val="115000"/>
              </a:lnSpc>
              <a:spcBef>
                <a:spcPts val="0"/>
              </a:spcBef>
              <a:spcAft>
                <a:spcPts val="0"/>
              </a:spcAft>
              <a:buSzPts val="1800"/>
              <a:buNone/>
            </a:pPr>
            <a:endParaRPr sz="2000" dirty="0">
              <a:solidFill>
                <a:srgbClr val="000000"/>
              </a:solidFill>
              <a:latin typeface="Arial"/>
              <a:ea typeface="Arial"/>
              <a:cs typeface="Arial"/>
              <a:sym typeface="Arial"/>
            </a:endParaRPr>
          </a:p>
          <a:p>
            <a:pPr marL="457200" lvl="0" indent="-457200" algn="l" rtl="0">
              <a:lnSpc>
                <a:spcPct val="115000"/>
              </a:lnSpc>
              <a:spcBef>
                <a:spcPts val="0"/>
              </a:spcBef>
              <a:spcAft>
                <a:spcPts val="0"/>
              </a:spcAft>
              <a:buSzPts val="1800"/>
              <a:buChar char="●"/>
            </a:pPr>
            <a:r>
              <a:rPr lang="en-US" sz="2000" dirty="0">
                <a:solidFill>
                  <a:srgbClr val="000000"/>
                </a:solidFill>
                <a:latin typeface="Arial"/>
                <a:ea typeface="Arial"/>
                <a:cs typeface="Arial"/>
                <a:sym typeface="Arial"/>
              </a:rPr>
              <a:t>If DOE didn’t offer space, or the charter didn’t like what was offered, the charter could appeal to State Ed Dept. to obligate DOE to provide a per student subsidy to pay for private space.</a:t>
            </a:r>
            <a:endParaRPr dirty="0"/>
          </a:p>
          <a:p>
            <a:pPr marL="457200" lvl="0" indent="-342900" algn="l" rtl="0">
              <a:lnSpc>
                <a:spcPct val="115000"/>
              </a:lnSpc>
              <a:spcBef>
                <a:spcPts val="0"/>
              </a:spcBef>
              <a:spcAft>
                <a:spcPts val="0"/>
              </a:spcAft>
              <a:buSzPts val="1800"/>
              <a:buNone/>
            </a:pPr>
            <a:endParaRPr sz="2000" dirty="0">
              <a:solidFill>
                <a:srgbClr val="000000"/>
              </a:solidFill>
              <a:latin typeface="Arial"/>
              <a:ea typeface="Arial"/>
              <a:cs typeface="Arial"/>
              <a:sym typeface="Arial"/>
            </a:endParaRPr>
          </a:p>
          <a:p>
            <a:pPr marL="457200" lvl="0" indent="-457200" algn="l" rtl="0">
              <a:lnSpc>
                <a:spcPct val="115000"/>
              </a:lnSpc>
              <a:spcBef>
                <a:spcPts val="0"/>
              </a:spcBef>
              <a:spcAft>
                <a:spcPts val="0"/>
              </a:spcAft>
              <a:buSzPts val="1800"/>
              <a:buChar char="●"/>
            </a:pPr>
            <a:r>
              <a:rPr lang="en-US" sz="2000" dirty="0">
                <a:solidFill>
                  <a:srgbClr val="000000"/>
                </a:solidFill>
                <a:latin typeface="Arial"/>
                <a:ea typeface="Arial"/>
                <a:cs typeface="Arial"/>
                <a:sym typeface="Arial"/>
              </a:rPr>
              <a:t>DOE expenditures for the per student subsidy would be 60% reimbursed by NYS when total spending reached $40 million</a:t>
            </a:r>
            <a:endParaRPr dirty="0"/>
          </a:p>
          <a:p>
            <a:pPr marL="457200" lvl="0" indent="-342900" algn="ctr" rtl="0">
              <a:lnSpc>
                <a:spcPct val="115000"/>
              </a:lnSpc>
              <a:spcBef>
                <a:spcPts val="0"/>
              </a:spcBef>
              <a:spcAft>
                <a:spcPts val="0"/>
              </a:spcAft>
              <a:buSzPts val="1800"/>
              <a:buNone/>
            </a:pPr>
            <a:endParaRPr sz="3000" dirty="0">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Process for lease subsidies is complex </a:t>
            </a:r>
            <a:endParaRPr/>
          </a:p>
        </p:txBody>
      </p:sp>
      <p:sp>
        <p:nvSpPr>
          <p:cNvPr id="159" name="Google Shape;159;p3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endParaRPr/>
          </a:p>
        </p:txBody>
      </p:sp>
      <p:pic>
        <p:nvPicPr>
          <p:cNvPr id="160" name="Google Shape;160;p31"/>
          <p:cNvPicPr preferRelativeResize="0"/>
          <p:nvPr/>
        </p:nvPicPr>
        <p:blipFill rotWithShape="1">
          <a:blip r:embed="rId3">
            <a:alphaModFix/>
          </a:blip>
          <a:srcRect/>
          <a:stretch/>
        </p:blipFill>
        <p:spPr>
          <a:xfrm>
            <a:off x="311700" y="901475"/>
            <a:ext cx="7242565" cy="3667400"/>
          </a:xfrm>
          <a:prstGeom prst="rect">
            <a:avLst/>
          </a:prstGeom>
          <a:noFill/>
          <a:ln>
            <a:noFill/>
          </a:ln>
        </p:spPr>
      </p:pic>
      <p:sp>
        <p:nvSpPr>
          <p:cNvPr id="2" name="TextBox 1">
            <a:extLst>
              <a:ext uri="{FF2B5EF4-FFF2-40B4-BE49-F238E27FC236}">
                <a16:creationId xmlns:a16="http://schemas.microsoft.com/office/drawing/2014/main" id="{830F226D-D35E-4016-9F34-C23DBDB29589}"/>
              </a:ext>
            </a:extLst>
          </p:cNvPr>
          <p:cNvSpPr txBox="1"/>
          <p:nvPr/>
        </p:nvSpPr>
        <p:spPr>
          <a:xfrm>
            <a:off x="1214077" y="4633473"/>
            <a:ext cx="2542911" cy="307777"/>
          </a:xfrm>
          <a:prstGeom prst="rect">
            <a:avLst/>
          </a:prstGeom>
          <a:noFill/>
        </p:spPr>
        <p:txBody>
          <a:bodyPr wrap="square" rtlCol="0">
            <a:spAutoFit/>
          </a:bodyPr>
          <a:lstStyle/>
          <a:p>
            <a:r>
              <a:rPr lang="en-US" dirty="0"/>
              <a:t>Source: NYC Charter Center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Lease Subsidies </a:t>
            </a:r>
            <a:endParaRPr/>
          </a:p>
        </p:txBody>
      </p:sp>
      <p:sp>
        <p:nvSpPr>
          <p:cNvPr id="166" name="Google Shape;166;p3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800"/>
              <a:buNone/>
            </a:pPr>
            <a:endParaRPr dirty="0">
              <a:solidFill>
                <a:srgbClr val="000000"/>
              </a:solidFill>
              <a:latin typeface="Calibri"/>
              <a:ea typeface="Calibri"/>
              <a:cs typeface="Calibri"/>
              <a:sym typeface="Calibri"/>
            </a:endParaRPr>
          </a:p>
          <a:p>
            <a:pPr marL="457200" lvl="0" indent="-342900" algn="l" rtl="0">
              <a:lnSpc>
                <a:spcPct val="115000"/>
              </a:lnSpc>
              <a:spcBef>
                <a:spcPts val="0"/>
              </a:spcBef>
              <a:spcAft>
                <a:spcPts val="0"/>
              </a:spcAft>
              <a:buClr>
                <a:srgbClr val="000000"/>
              </a:buClr>
              <a:buSzPts val="1800"/>
              <a:buChar char="●"/>
            </a:pPr>
            <a:r>
              <a:rPr lang="en-US" dirty="0">
                <a:solidFill>
                  <a:srgbClr val="000000"/>
                </a:solidFill>
              </a:rPr>
              <a:t>In our analysis of the 132 NYSED Commissioner decisions on charter school facility appeals made from FY 2015 to FY 2019, only five were dismissed. Two were later appealed again and subsequently prevailed.</a:t>
            </a:r>
            <a:endParaRPr dirty="0">
              <a:solidFill>
                <a:srgbClr val="000000"/>
              </a:solidFill>
              <a:highlight>
                <a:srgbClr val="FFFF00"/>
              </a:highlight>
            </a:endParaRPr>
          </a:p>
          <a:p>
            <a:pPr marL="114300" lvl="0" indent="0" algn="l" rtl="0">
              <a:lnSpc>
                <a:spcPct val="115000"/>
              </a:lnSpc>
              <a:spcBef>
                <a:spcPts val="0"/>
              </a:spcBef>
              <a:spcAft>
                <a:spcPts val="0"/>
              </a:spcAft>
              <a:buSzPts val="1800"/>
              <a:buNone/>
            </a:pPr>
            <a:endParaRPr dirty="0">
              <a:solidFill>
                <a:srgbClr val="000000"/>
              </a:solidFill>
              <a:latin typeface="Arial"/>
              <a:ea typeface="Arial"/>
              <a:cs typeface="Arial"/>
              <a:sym typeface="Arial"/>
            </a:endParaRPr>
          </a:p>
          <a:p>
            <a:pPr marL="457200" lvl="0" indent="-342900" algn="l" rtl="0">
              <a:lnSpc>
                <a:spcPct val="115000"/>
              </a:lnSpc>
              <a:spcBef>
                <a:spcPts val="0"/>
              </a:spcBef>
              <a:spcAft>
                <a:spcPts val="0"/>
              </a:spcAft>
              <a:buSzPts val="1800"/>
              <a:buChar char="●"/>
            </a:pPr>
            <a:r>
              <a:rPr lang="en-US" dirty="0">
                <a:solidFill>
                  <a:srgbClr val="000000"/>
                </a:solidFill>
                <a:latin typeface="Arial"/>
                <a:ea typeface="Arial"/>
                <a:cs typeface="Arial"/>
                <a:sym typeface="Arial"/>
              </a:rPr>
              <a:t>In FY 2019, DOE is projected to spend about</a:t>
            </a:r>
            <a:r>
              <a:rPr lang="en-US" b="1" dirty="0">
                <a:solidFill>
                  <a:srgbClr val="000000"/>
                </a:solidFill>
                <a:latin typeface="Arial"/>
                <a:ea typeface="Arial"/>
                <a:cs typeface="Arial"/>
                <a:sym typeface="Arial"/>
              </a:rPr>
              <a:t> $83.6 million</a:t>
            </a:r>
            <a:r>
              <a:rPr lang="en-US" dirty="0">
                <a:solidFill>
                  <a:srgbClr val="000000"/>
                </a:solidFill>
                <a:latin typeface="Arial"/>
                <a:ea typeface="Arial"/>
                <a:cs typeface="Arial"/>
                <a:sym typeface="Arial"/>
              </a:rPr>
              <a:t> in lease subsidies for charter schools, with an estimated </a:t>
            </a:r>
            <a:r>
              <a:rPr lang="en-US" b="1" dirty="0">
                <a:solidFill>
                  <a:srgbClr val="000000"/>
                </a:solidFill>
                <a:latin typeface="Arial"/>
                <a:ea typeface="Arial"/>
                <a:cs typeface="Arial"/>
                <a:sym typeface="Arial"/>
              </a:rPr>
              <a:t>$50 million</a:t>
            </a:r>
            <a:r>
              <a:rPr lang="en-US" dirty="0">
                <a:solidFill>
                  <a:srgbClr val="000000"/>
                </a:solidFill>
                <a:latin typeface="Arial"/>
                <a:ea typeface="Arial"/>
                <a:cs typeface="Arial"/>
                <a:sym typeface="Arial"/>
              </a:rPr>
              <a:t> of that reimbursed by the state</a:t>
            </a:r>
            <a:endParaRPr dirty="0"/>
          </a:p>
          <a:p>
            <a:pPr marL="114300" lvl="0" indent="0" algn="l" rtl="0">
              <a:lnSpc>
                <a:spcPct val="115000"/>
              </a:lnSpc>
              <a:spcBef>
                <a:spcPts val="0"/>
              </a:spcBef>
              <a:spcAft>
                <a:spcPts val="0"/>
              </a:spcAft>
              <a:buSzPts val="1800"/>
              <a:buNone/>
            </a:pPr>
            <a:endParaRPr dirty="0">
              <a:solidFill>
                <a:srgbClr val="000000"/>
              </a:solidFill>
              <a:latin typeface="Arial"/>
              <a:ea typeface="Arial"/>
              <a:cs typeface="Arial"/>
              <a:sym typeface="Arial"/>
            </a:endParaRPr>
          </a:p>
          <a:p>
            <a:pPr marL="457200" lvl="0" indent="-342900" algn="l" rtl="0">
              <a:lnSpc>
                <a:spcPct val="115000"/>
              </a:lnSpc>
              <a:spcBef>
                <a:spcPts val="0"/>
              </a:spcBef>
              <a:spcAft>
                <a:spcPts val="0"/>
              </a:spcAft>
              <a:buSzPts val="1800"/>
              <a:buChar char="●"/>
            </a:pPr>
            <a:r>
              <a:rPr lang="en-US" dirty="0">
                <a:solidFill>
                  <a:srgbClr val="000000"/>
                </a:solidFill>
                <a:latin typeface="Arial"/>
                <a:ea typeface="Arial"/>
                <a:cs typeface="Arial"/>
                <a:sym typeface="Arial"/>
              </a:rPr>
              <a:t>Cost is rapidly increasing each year, as is the cost of leases directly held by DOE for buildings housing charter schools.</a:t>
            </a:r>
            <a:endParaRPr dirty="0"/>
          </a:p>
          <a:p>
            <a:pPr marL="457200" lvl="0" indent="-228600" algn="l" rtl="0">
              <a:lnSpc>
                <a:spcPct val="115000"/>
              </a:lnSpc>
              <a:spcBef>
                <a:spcPts val="0"/>
              </a:spcBef>
              <a:spcAft>
                <a:spcPts val="0"/>
              </a:spcAft>
              <a:buSzPts val="1800"/>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lvl="0" algn="l" rtl="0">
              <a:lnSpc>
                <a:spcPct val="100000"/>
              </a:lnSpc>
              <a:spcBef>
                <a:spcPts val="0"/>
              </a:spcBef>
              <a:spcAft>
                <a:spcPts val="0"/>
              </a:spcAft>
              <a:buSzPts val="2800"/>
            </a:pPr>
            <a:r>
              <a:rPr lang="en-US" dirty="0"/>
              <a:t>Amount spent per school on the lease subsidy for space has increased rapidly </a:t>
            </a:r>
            <a:endParaRPr dirty="0"/>
          </a:p>
        </p:txBody>
      </p:sp>
      <p:sp>
        <p:nvSpPr>
          <p:cNvPr id="249" name="Google Shape;249;p46"/>
          <p:cNvSpPr txBox="1">
            <a:spLocks noGrp="1"/>
          </p:cNvSpPr>
          <p:nvPr>
            <p:ph type="body" idx="1"/>
          </p:nvPr>
        </p:nvSpPr>
        <p:spPr>
          <a:xfrm>
            <a:off x="399570" y="1575227"/>
            <a:ext cx="8432730" cy="2993648"/>
          </a:xfrm>
          <a:prstGeom prst="rect">
            <a:avLst/>
          </a:prstGeom>
          <a:noFill/>
          <a:ln>
            <a:noFill/>
          </a:ln>
        </p:spPr>
        <p:txBody>
          <a:bodyPr spcFirstLastPara="1" wrap="square" lIns="91425" tIns="91425" rIns="91425" bIns="91425" anchor="t" anchorCtr="0">
            <a:noAutofit/>
          </a:bodyPr>
          <a:lstStyle/>
          <a:p>
            <a:pPr marL="457200" lvl="0" indent="-457200" algn="l" rtl="0">
              <a:lnSpc>
                <a:spcPct val="115000"/>
              </a:lnSpc>
              <a:spcBef>
                <a:spcPts val="0"/>
              </a:spcBef>
              <a:spcAft>
                <a:spcPts val="0"/>
              </a:spcAft>
              <a:buSzPts val="1800"/>
              <a:buChar char="●"/>
            </a:pPr>
            <a:r>
              <a:rPr lang="en-US" sz="2000" dirty="0">
                <a:solidFill>
                  <a:srgbClr val="000000"/>
                </a:solidFill>
              </a:rPr>
              <a:t>The average projected amount received per school via the per student subsidy was about </a:t>
            </a:r>
            <a:r>
              <a:rPr lang="en-US" sz="2000" b="1" dirty="0">
                <a:solidFill>
                  <a:srgbClr val="000000"/>
                </a:solidFill>
              </a:rPr>
              <a:t>$220,000 in FY 2015</a:t>
            </a:r>
            <a:r>
              <a:rPr lang="en-US" sz="2000" dirty="0">
                <a:solidFill>
                  <a:srgbClr val="000000"/>
                </a:solidFill>
              </a:rPr>
              <a:t> </a:t>
            </a:r>
            <a:endParaRPr sz="2000" dirty="0"/>
          </a:p>
          <a:p>
            <a:pPr marL="457200" lvl="0" indent="-342900" algn="l" rtl="0">
              <a:lnSpc>
                <a:spcPct val="115000"/>
              </a:lnSpc>
              <a:spcBef>
                <a:spcPts val="0"/>
              </a:spcBef>
              <a:spcAft>
                <a:spcPts val="0"/>
              </a:spcAft>
              <a:buSzPts val="1800"/>
              <a:buNone/>
            </a:pPr>
            <a:endParaRPr sz="2000" dirty="0">
              <a:solidFill>
                <a:srgbClr val="000000"/>
              </a:solidFill>
            </a:endParaRPr>
          </a:p>
          <a:p>
            <a:pPr marL="457200" lvl="0" indent="-457200" algn="l" rtl="0">
              <a:lnSpc>
                <a:spcPct val="115000"/>
              </a:lnSpc>
              <a:spcBef>
                <a:spcPts val="0"/>
              </a:spcBef>
              <a:spcAft>
                <a:spcPts val="0"/>
              </a:spcAft>
              <a:buSzPts val="1800"/>
              <a:buChar char="●"/>
            </a:pPr>
            <a:r>
              <a:rPr lang="en-US" sz="2000" dirty="0">
                <a:solidFill>
                  <a:srgbClr val="000000"/>
                </a:solidFill>
              </a:rPr>
              <a:t>This grew to approximately </a:t>
            </a:r>
            <a:r>
              <a:rPr lang="en-US" sz="2000" b="1" dirty="0">
                <a:solidFill>
                  <a:srgbClr val="000000"/>
                </a:solidFill>
              </a:rPr>
              <a:t>$880,000 in FY 2019</a:t>
            </a:r>
            <a:r>
              <a:rPr lang="en-US" sz="2000" dirty="0">
                <a:solidFill>
                  <a:srgbClr val="000000"/>
                </a:solidFill>
              </a:rPr>
              <a:t> </a:t>
            </a:r>
            <a:endParaRPr sz="2000" dirty="0">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6DA1EA69-1371-9248-A874-1CA65C90B305}"/>
              </a:ext>
            </a:extLst>
          </p:cNvPr>
          <p:cNvGraphicFramePr>
            <a:graphicFrameLocks/>
          </p:cNvGraphicFramePr>
          <p:nvPr>
            <p:extLst>
              <p:ext uri="{D42A27DB-BD31-4B8C-83A1-F6EECF244321}">
                <p14:modId xmlns:p14="http://schemas.microsoft.com/office/powerpoint/2010/main" val="2666332516"/>
              </p:ext>
            </p:extLst>
          </p:nvPr>
        </p:nvGraphicFramePr>
        <p:xfrm>
          <a:off x="260350" y="398278"/>
          <a:ext cx="8623300" cy="434694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dirty="0"/>
              <a:t>8 Charters receive lease subsidies though their buildings owned by related parties</a:t>
            </a:r>
            <a:endParaRPr dirty="0"/>
          </a:p>
        </p:txBody>
      </p:sp>
      <p:sp>
        <p:nvSpPr>
          <p:cNvPr id="179" name="Google Shape;179;p34"/>
          <p:cNvSpPr txBox="1">
            <a:spLocks noGrp="1"/>
          </p:cNvSpPr>
          <p:nvPr>
            <p:ph type="body" idx="1"/>
          </p:nvPr>
        </p:nvSpPr>
        <p:spPr>
          <a:xfrm>
            <a:off x="311700" y="1616818"/>
            <a:ext cx="8520600" cy="2690863"/>
          </a:xfrm>
          <a:prstGeom prst="rect">
            <a:avLst/>
          </a:prstGeom>
          <a:noFill/>
          <a:ln>
            <a:noFill/>
          </a:ln>
        </p:spPr>
        <p:txBody>
          <a:bodyPr spcFirstLastPara="1" wrap="square" lIns="91425" tIns="91425" rIns="91425" bIns="91425" anchor="t" anchorCtr="0">
            <a:noAutofit/>
          </a:bodyPr>
          <a:lstStyle/>
          <a:p>
            <a:pPr marL="457200" lvl="0" indent="-457200" algn="l" rtl="0">
              <a:lnSpc>
                <a:spcPct val="100000"/>
              </a:lnSpc>
              <a:spcBef>
                <a:spcPts val="0"/>
              </a:spcBef>
              <a:spcAft>
                <a:spcPts val="0"/>
              </a:spcAft>
              <a:buClr>
                <a:schemeClr val="dk1"/>
              </a:buClr>
              <a:buSzPts val="1100"/>
              <a:buChar char="●"/>
            </a:pPr>
            <a:r>
              <a:rPr lang="en-US" dirty="0">
                <a:solidFill>
                  <a:schemeClr val="dk1"/>
                </a:solidFill>
                <a:latin typeface="Arial"/>
                <a:ea typeface="Arial"/>
                <a:cs typeface="Arial"/>
                <a:sym typeface="Arial"/>
              </a:rPr>
              <a:t>DOE is providing per student lease subsidies for </a:t>
            </a:r>
            <a:r>
              <a:rPr lang="en-US" b="1" u="sng" dirty="0">
                <a:solidFill>
                  <a:schemeClr val="dk1"/>
                </a:solidFill>
                <a:latin typeface="Arial"/>
                <a:ea typeface="Arial"/>
                <a:cs typeface="Arial"/>
                <a:sym typeface="Arial"/>
              </a:rPr>
              <a:t>eight</a:t>
            </a:r>
            <a:r>
              <a:rPr lang="en-US" dirty="0">
                <a:solidFill>
                  <a:schemeClr val="dk1"/>
                </a:solidFill>
                <a:latin typeface="Arial"/>
                <a:ea typeface="Arial"/>
                <a:cs typeface="Arial"/>
                <a:sym typeface="Arial"/>
              </a:rPr>
              <a:t> charter schools whose facilities are owned by related parties</a:t>
            </a:r>
            <a:endParaRPr dirty="0"/>
          </a:p>
          <a:p>
            <a:pPr marL="457200" lvl="0" indent="-387350" algn="l" rtl="0">
              <a:lnSpc>
                <a:spcPct val="100000"/>
              </a:lnSpc>
              <a:spcBef>
                <a:spcPts val="0"/>
              </a:spcBef>
              <a:spcAft>
                <a:spcPts val="0"/>
              </a:spcAft>
              <a:buClr>
                <a:schemeClr val="dk1"/>
              </a:buClr>
              <a:buSzPts val="1100"/>
              <a:buNone/>
            </a:pPr>
            <a:endParaRPr dirty="0">
              <a:solidFill>
                <a:schemeClr val="dk1"/>
              </a:solidFill>
              <a:latin typeface="Arial"/>
              <a:ea typeface="Arial"/>
              <a:cs typeface="Arial"/>
              <a:sym typeface="Arial"/>
            </a:endParaRPr>
          </a:p>
          <a:p>
            <a:pPr marL="457200" lvl="0" indent="-457200" algn="l" rtl="0">
              <a:lnSpc>
                <a:spcPct val="100000"/>
              </a:lnSpc>
              <a:spcBef>
                <a:spcPts val="0"/>
              </a:spcBef>
              <a:spcAft>
                <a:spcPts val="0"/>
              </a:spcAft>
              <a:buClr>
                <a:schemeClr val="dk1"/>
              </a:buClr>
              <a:buSzPts val="1100"/>
              <a:buChar char="●"/>
            </a:pPr>
            <a:r>
              <a:rPr lang="en-US" dirty="0">
                <a:solidFill>
                  <a:schemeClr val="dk1"/>
                </a:solidFill>
                <a:latin typeface="Arial"/>
                <a:ea typeface="Arial"/>
                <a:cs typeface="Arial"/>
                <a:sym typeface="Arial"/>
              </a:rPr>
              <a:t>This means the building is owned by their charter management organizations or an affiliated LLC or foundation.  </a:t>
            </a:r>
            <a:endParaRPr dirty="0"/>
          </a:p>
          <a:p>
            <a:pPr marL="457200" lvl="0" indent="-387350" algn="l" rtl="0">
              <a:lnSpc>
                <a:spcPct val="100000"/>
              </a:lnSpc>
              <a:spcBef>
                <a:spcPts val="0"/>
              </a:spcBef>
              <a:spcAft>
                <a:spcPts val="0"/>
              </a:spcAft>
              <a:buClr>
                <a:schemeClr val="dk1"/>
              </a:buClr>
              <a:buSzPts val="1100"/>
              <a:buNone/>
            </a:pPr>
            <a:endParaRPr b="1" dirty="0">
              <a:solidFill>
                <a:schemeClr val="dk1"/>
              </a:solidFill>
              <a:latin typeface="Arial"/>
              <a:ea typeface="Arial"/>
              <a:cs typeface="Arial"/>
              <a:sym typeface="Arial"/>
            </a:endParaRPr>
          </a:p>
          <a:p>
            <a:pPr marL="457200" lvl="0" indent="-457200" algn="l" rtl="0">
              <a:lnSpc>
                <a:spcPct val="100000"/>
              </a:lnSpc>
              <a:spcBef>
                <a:spcPts val="0"/>
              </a:spcBef>
              <a:spcAft>
                <a:spcPts val="0"/>
              </a:spcAft>
              <a:buClr>
                <a:schemeClr val="dk1"/>
              </a:buClr>
              <a:buSzPts val="1100"/>
              <a:buChar char="●"/>
            </a:pPr>
            <a:r>
              <a:rPr lang="en-US" b="1" i="1" dirty="0">
                <a:solidFill>
                  <a:schemeClr val="dk1"/>
                </a:solidFill>
                <a:latin typeface="Arial"/>
                <a:ea typeface="Arial"/>
                <a:cs typeface="Arial"/>
                <a:sym typeface="Arial"/>
              </a:rPr>
              <a:t>The total for such expenditures amounts to about $14.8 million in DOE expenditures since FY 2015</a:t>
            </a:r>
            <a:endParaRPr b="1" i="1" dirty="0">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5"/>
          <p:cNvSpPr txBox="1">
            <a:spLocks noGrp="1"/>
          </p:cNvSpPr>
          <p:nvPr>
            <p:ph type="title"/>
          </p:nvPr>
        </p:nvSpPr>
        <p:spPr>
          <a:xfrm>
            <a:off x="245889" y="445025"/>
            <a:ext cx="8586411" cy="83821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b="1" dirty="0"/>
              <a:t>Examples</a:t>
            </a:r>
            <a:br>
              <a:rPr lang="en-US" dirty="0"/>
            </a:br>
            <a:endParaRPr dirty="0"/>
          </a:p>
        </p:txBody>
      </p:sp>
      <p:sp>
        <p:nvSpPr>
          <p:cNvPr id="185" name="Google Shape;185;p35"/>
          <p:cNvSpPr txBox="1">
            <a:spLocks noGrp="1"/>
          </p:cNvSpPr>
          <p:nvPr>
            <p:ph type="body" idx="1"/>
          </p:nvPr>
        </p:nvSpPr>
        <p:spPr>
          <a:xfrm>
            <a:off x="311700" y="1198709"/>
            <a:ext cx="8520600" cy="3370166"/>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sz="1600" dirty="0">
                <a:solidFill>
                  <a:schemeClr val="dk1"/>
                </a:solidFill>
              </a:rPr>
              <a:t>DOE spent  </a:t>
            </a:r>
            <a:r>
              <a:rPr lang="en-US" sz="1600" b="1" dirty="0">
                <a:solidFill>
                  <a:schemeClr val="dk1"/>
                </a:solidFill>
              </a:rPr>
              <a:t>$2.2 million </a:t>
            </a:r>
            <a:r>
              <a:rPr lang="en-US" sz="1600" dirty="0">
                <a:solidFill>
                  <a:schemeClr val="dk1"/>
                </a:solidFill>
              </a:rPr>
              <a:t>for two Success Academy charter schools in FY 2019 located in Hudson Yards complex on the west side of Manhattan, the most expensive real estate development in NYC.</a:t>
            </a:r>
            <a:endParaRPr dirty="0"/>
          </a:p>
          <a:p>
            <a:pPr marL="457200" lvl="0" indent="-228600" algn="l" rtl="0">
              <a:lnSpc>
                <a:spcPct val="115000"/>
              </a:lnSpc>
              <a:spcBef>
                <a:spcPts val="0"/>
              </a:spcBef>
              <a:spcAft>
                <a:spcPts val="0"/>
              </a:spcAft>
              <a:buSzPts val="1800"/>
              <a:buNone/>
            </a:pPr>
            <a:endParaRPr sz="1600" dirty="0">
              <a:solidFill>
                <a:schemeClr val="dk1"/>
              </a:solidFill>
            </a:endParaRPr>
          </a:p>
          <a:p>
            <a:pPr marL="457200" lvl="0" indent="-342900" algn="l" rtl="0">
              <a:lnSpc>
                <a:spcPct val="115000"/>
              </a:lnSpc>
              <a:spcBef>
                <a:spcPts val="0"/>
              </a:spcBef>
              <a:spcAft>
                <a:spcPts val="0"/>
              </a:spcAft>
              <a:buSzPts val="1800"/>
              <a:buChar char="●"/>
            </a:pPr>
            <a:r>
              <a:rPr lang="en-US" sz="1600" dirty="0">
                <a:solidFill>
                  <a:schemeClr val="dk1"/>
                </a:solidFill>
              </a:rPr>
              <a:t>Yet Success Academy Charter Management Organization purchased the space for $68 million in 2016, with at least $20 million of that donated by Robertson Foundation.</a:t>
            </a:r>
            <a:endParaRPr dirty="0"/>
          </a:p>
          <a:p>
            <a:pPr marL="457200" lvl="0" indent="-228600" algn="l" rtl="0">
              <a:lnSpc>
                <a:spcPct val="115000"/>
              </a:lnSpc>
              <a:spcBef>
                <a:spcPts val="0"/>
              </a:spcBef>
              <a:spcAft>
                <a:spcPts val="0"/>
              </a:spcAft>
              <a:buSzPts val="1800"/>
              <a:buNone/>
            </a:pPr>
            <a:endParaRPr sz="1600" dirty="0">
              <a:solidFill>
                <a:schemeClr val="dk1"/>
              </a:solidFill>
            </a:endParaRPr>
          </a:p>
          <a:p>
            <a:pPr marL="457200" lvl="0" indent="-342900" algn="l" rtl="0">
              <a:lnSpc>
                <a:spcPct val="115000"/>
              </a:lnSpc>
              <a:spcBef>
                <a:spcPts val="0"/>
              </a:spcBef>
              <a:spcAft>
                <a:spcPts val="0"/>
              </a:spcAft>
              <a:buSzPts val="1800"/>
              <a:buChar char="●"/>
            </a:pPr>
            <a:r>
              <a:rPr lang="en-US" sz="1600" dirty="0">
                <a:solidFill>
                  <a:schemeClr val="dk1"/>
                </a:solidFill>
              </a:rPr>
              <a:t>In another case, the city paid </a:t>
            </a:r>
            <a:r>
              <a:rPr lang="en-US" sz="1600" b="1" dirty="0">
                <a:solidFill>
                  <a:schemeClr val="dk1"/>
                </a:solidFill>
              </a:rPr>
              <a:t>$461,965</a:t>
            </a:r>
            <a:r>
              <a:rPr lang="en-US" sz="1600" dirty="0">
                <a:solidFill>
                  <a:schemeClr val="dk1"/>
                </a:solidFill>
              </a:rPr>
              <a:t> in lease subsidies in FY 2019 towards the rental costs of Beginning with Children II charter school in Brooklyn.</a:t>
            </a:r>
            <a:endParaRPr dirty="0"/>
          </a:p>
          <a:p>
            <a:pPr marL="457200" lvl="0" indent="-228600" algn="l" rtl="0">
              <a:lnSpc>
                <a:spcPct val="115000"/>
              </a:lnSpc>
              <a:spcBef>
                <a:spcPts val="0"/>
              </a:spcBef>
              <a:spcAft>
                <a:spcPts val="0"/>
              </a:spcAft>
              <a:buSzPts val="1800"/>
              <a:buNone/>
            </a:pPr>
            <a:endParaRPr sz="1600" b="1" dirty="0">
              <a:solidFill>
                <a:schemeClr val="dk1"/>
              </a:solidFill>
            </a:endParaRPr>
          </a:p>
          <a:p>
            <a:pPr marL="457200" lvl="0" indent="-342900" algn="l" rtl="0">
              <a:lnSpc>
                <a:spcPct val="115000"/>
              </a:lnSpc>
              <a:spcBef>
                <a:spcPts val="0"/>
              </a:spcBef>
              <a:spcAft>
                <a:spcPts val="0"/>
              </a:spcAft>
              <a:buSzPts val="1800"/>
              <a:buChar char="●"/>
            </a:pPr>
            <a:r>
              <a:rPr lang="en-US" sz="1600" dirty="0">
                <a:solidFill>
                  <a:schemeClr val="dk1"/>
                </a:solidFill>
              </a:rPr>
              <a:t>Real estate records show Beginning with Children Foundation bought its building for only ten dollars in 2017 from the Pfizer Corporation.</a:t>
            </a:r>
            <a:endParaRPr dirty="0"/>
          </a:p>
          <a:p>
            <a:pPr marL="114300" lvl="0" indent="0" algn="l" rtl="0">
              <a:lnSpc>
                <a:spcPct val="115000"/>
              </a:lnSpc>
              <a:spcBef>
                <a:spcPts val="0"/>
              </a:spcBef>
              <a:spcAft>
                <a:spcPts val="0"/>
              </a:spcAft>
              <a:buSzPts val="1800"/>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a:t>Harlem Village Academy</a:t>
            </a:r>
            <a:endParaRPr/>
          </a:p>
        </p:txBody>
      </p:sp>
      <p:sp>
        <p:nvSpPr>
          <p:cNvPr id="191" name="Google Shape;191;p3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sz="1600">
                <a:solidFill>
                  <a:schemeClr val="dk1"/>
                </a:solidFill>
              </a:rPr>
              <a:t>Since FY 2015, the DOE has  provided </a:t>
            </a:r>
            <a:r>
              <a:rPr lang="en-US" sz="1600" b="1">
                <a:solidFill>
                  <a:schemeClr val="dk1"/>
                </a:solidFill>
              </a:rPr>
              <a:t>per-student lease subsidies of nearly $3.2 million to Harlem Village Academy </a:t>
            </a:r>
            <a:r>
              <a:rPr lang="en-US" sz="1600">
                <a:solidFill>
                  <a:schemeClr val="dk1"/>
                </a:solidFill>
              </a:rPr>
              <a:t>– West (M335) for an elementary school located on 74 West 124</a:t>
            </a:r>
            <a:r>
              <a:rPr lang="en-US" sz="1600" baseline="30000">
                <a:solidFill>
                  <a:schemeClr val="dk1"/>
                </a:solidFill>
              </a:rPr>
              <a:t>th</a:t>
            </a:r>
            <a:r>
              <a:rPr lang="en-US" sz="1600">
                <a:solidFill>
                  <a:schemeClr val="dk1"/>
                </a:solidFill>
              </a:rPr>
              <a:t> Street.  </a:t>
            </a:r>
            <a:endParaRPr/>
          </a:p>
          <a:p>
            <a:pPr marL="457200" lvl="0" indent="-228600" algn="l" rtl="0">
              <a:lnSpc>
                <a:spcPct val="115000"/>
              </a:lnSpc>
              <a:spcBef>
                <a:spcPts val="0"/>
              </a:spcBef>
              <a:spcAft>
                <a:spcPts val="0"/>
              </a:spcAft>
              <a:buSzPts val="1800"/>
              <a:buNone/>
            </a:pPr>
            <a:endParaRPr sz="1600" b="1">
              <a:solidFill>
                <a:schemeClr val="dk1"/>
              </a:solidFill>
            </a:endParaRPr>
          </a:p>
          <a:p>
            <a:pPr marL="457200" lvl="0" indent="-342900" algn="l" rtl="0">
              <a:lnSpc>
                <a:spcPct val="115000"/>
              </a:lnSpc>
              <a:spcBef>
                <a:spcPts val="0"/>
              </a:spcBef>
              <a:spcAft>
                <a:spcPts val="0"/>
              </a:spcAft>
              <a:buSzPts val="1800"/>
              <a:buChar char="●"/>
            </a:pPr>
            <a:r>
              <a:rPr lang="en-US" sz="1600">
                <a:solidFill>
                  <a:schemeClr val="dk1"/>
                </a:solidFill>
              </a:rPr>
              <a:t>The building was purchased in 2012 by “HVA 124 LLC” for $13 million according to property records, a limited liability company in which the HVA CMO is the sole member.  This was before the charter amendment requiring subsidies was passed. </a:t>
            </a:r>
            <a:endParaRPr/>
          </a:p>
          <a:p>
            <a:pPr marL="457200" lvl="0" indent="-228600" algn="l" rtl="0">
              <a:lnSpc>
                <a:spcPct val="115000"/>
              </a:lnSpc>
              <a:spcBef>
                <a:spcPts val="0"/>
              </a:spcBef>
              <a:spcAft>
                <a:spcPts val="0"/>
              </a:spcAft>
              <a:buSzPts val="1800"/>
              <a:buNone/>
            </a:pPr>
            <a:endParaRPr sz="1600">
              <a:solidFill>
                <a:schemeClr val="dk1"/>
              </a:solidFill>
            </a:endParaRPr>
          </a:p>
          <a:p>
            <a:pPr marL="457200" lvl="0" indent="-342900" algn="l" rtl="0">
              <a:lnSpc>
                <a:spcPct val="115000"/>
              </a:lnSpc>
              <a:spcBef>
                <a:spcPts val="0"/>
              </a:spcBef>
              <a:spcAft>
                <a:spcPts val="0"/>
              </a:spcAft>
              <a:buSzPts val="1800"/>
              <a:buChar char="●"/>
            </a:pPr>
            <a:r>
              <a:rPr lang="en-US" sz="1600">
                <a:solidFill>
                  <a:schemeClr val="dk1"/>
                </a:solidFill>
              </a:rPr>
              <a:t>Jonathan Gray COO of Blackstone donated $10 million for the purchase of the building and an additional $15 million for building renovations. </a:t>
            </a:r>
            <a:endParaRPr/>
          </a:p>
          <a:p>
            <a:pPr marL="457200" lvl="0" indent="-228600" algn="l" rtl="0">
              <a:lnSpc>
                <a:spcPct val="115000"/>
              </a:lnSpc>
              <a:spcBef>
                <a:spcPts val="0"/>
              </a:spcBef>
              <a:spcAft>
                <a:spcPts val="0"/>
              </a:spcAft>
              <a:buSzPts val="1800"/>
              <a:buNone/>
            </a:pPr>
            <a:endParaRPr sz="1600">
              <a:solidFill>
                <a:schemeClr val="dk1"/>
              </a:solidFill>
            </a:endParaRPr>
          </a:p>
          <a:p>
            <a:pPr marL="457200" lvl="0" indent="-342900" algn="l" rtl="0">
              <a:lnSpc>
                <a:spcPct val="115000"/>
              </a:lnSpc>
              <a:spcBef>
                <a:spcPts val="0"/>
              </a:spcBef>
              <a:spcAft>
                <a:spcPts val="0"/>
              </a:spcAft>
              <a:buSzPts val="1800"/>
              <a:buChar char="●"/>
            </a:pPr>
            <a:r>
              <a:rPr lang="en-US" sz="1600">
                <a:solidFill>
                  <a:schemeClr val="dk1"/>
                </a:solidFill>
              </a:rPr>
              <a:t>Part of the renovation costs were also paid by federal New Market Tax credits. </a:t>
            </a:r>
            <a:br>
              <a:rPr lang="en-US"/>
            </a:b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a:t>Harlem Children’s Zone Promise Academy II</a:t>
            </a:r>
            <a:endParaRPr/>
          </a:p>
        </p:txBody>
      </p:sp>
      <p:sp>
        <p:nvSpPr>
          <p:cNvPr id="197" name="Google Shape;197;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dirty="0">
                <a:solidFill>
                  <a:schemeClr val="dk1"/>
                </a:solidFill>
              </a:rPr>
              <a:t> Since FY 2015, the DOE has provided approximately </a:t>
            </a:r>
            <a:r>
              <a:rPr lang="en-US" b="1" dirty="0">
                <a:solidFill>
                  <a:schemeClr val="dk1"/>
                </a:solidFill>
              </a:rPr>
              <a:t>$2.1 million </a:t>
            </a:r>
            <a:r>
              <a:rPr lang="en-US" dirty="0">
                <a:solidFill>
                  <a:schemeClr val="dk1"/>
                </a:solidFill>
              </a:rPr>
              <a:t>in lease subsidies to Harlem Children's Zone Promise Academy II Charter School (M341) in a building on 35 East 125th Street. </a:t>
            </a:r>
            <a:endParaRPr dirty="0"/>
          </a:p>
          <a:p>
            <a:pPr marL="114300" lvl="0" indent="0" algn="l" rtl="0">
              <a:lnSpc>
                <a:spcPct val="115000"/>
              </a:lnSpc>
              <a:spcBef>
                <a:spcPts val="0"/>
              </a:spcBef>
              <a:spcAft>
                <a:spcPts val="0"/>
              </a:spcAft>
              <a:buSzPts val="1800"/>
              <a:buNone/>
            </a:pPr>
            <a:endParaRPr dirty="0">
              <a:solidFill>
                <a:schemeClr val="dk1"/>
              </a:solidFill>
            </a:endParaRPr>
          </a:p>
          <a:p>
            <a:pPr marL="114300" lvl="0" indent="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According to city records, this building has been owned by “</a:t>
            </a:r>
            <a:r>
              <a:rPr lang="en-US" dirty="0" err="1">
                <a:solidFill>
                  <a:schemeClr val="dk1"/>
                </a:solidFill>
              </a:rPr>
              <a:t>Rheedlen</a:t>
            </a:r>
            <a:r>
              <a:rPr lang="en-US" dirty="0">
                <a:solidFill>
                  <a:schemeClr val="dk1"/>
                </a:solidFill>
              </a:rPr>
              <a:t> 125</a:t>
            </a:r>
            <a:r>
              <a:rPr lang="en-US" baseline="30000" dirty="0">
                <a:solidFill>
                  <a:schemeClr val="dk1"/>
                </a:solidFill>
              </a:rPr>
              <a:t>th</a:t>
            </a:r>
            <a:r>
              <a:rPr lang="en-US" dirty="0">
                <a:solidFill>
                  <a:schemeClr val="dk1"/>
                </a:solidFill>
              </a:rPr>
              <a:t> Street LLC” since 2000, which is a subsidiary of Harlem Children Zone network and their sole member</a:t>
            </a:r>
            <a:r>
              <a:rPr lang="en-US" dirty="0"/>
              <a:t>.</a:t>
            </a:r>
            <a:br>
              <a:rPr lang="en-US" dirty="0"/>
            </a:b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a:t>Family Life Charter Schools</a:t>
            </a:r>
            <a:endParaRPr/>
          </a:p>
        </p:txBody>
      </p:sp>
      <p:sp>
        <p:nvSpPr>
          <p:cNvPr id="203" name="Google Shape;203;p3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dirty="0">
                <a:solidFill>
                  <a:schemeClr val="dk1"/>
                </a:solidFill>
              </a:rPr>
              <a:t>Family Life Charter Schools (FLACS) </a:t>
            </a:r>
            <a:r>
              <a:rPr lang="en-US" b="1" dirty="0">
                <a:solidFill>
                  <a:schemeClr val="dk1"/>
                </a:solidFill>
              </a:rPr>
              <a:t>received $862,696 </a:t>
            </a:r>
            <a:r>
              <a:rPr lang="en-US" dirty="0">
                <a:solidFill>
                  <a:schemeClr val="dk1"/>
                </a:solidFill>
              </a:rPr>
              <a:t>from DOE in lease subsidies in FY 2018.</a:t>
            </a:r>
            <a:endParaRPr dirty="0"/>
          </a:p>
          <a:p>
            <a:pPr marL="457200" lvl="0" indent="-228600" algn="l" rtl="0">
              <a:lnSpc>
                <a:spcPct val="115000"/>
              </a:lnSpc>
              <a:spcBef>
                <a:spcPts val="0"/>
              </a:spcBef>
              <a:spcAft>
                <a:spcPts val="0"/>
              </a:spcAft>
              <a:buSzPts val="1800"/>
              <a:buNone/>
            </a:pPr>
            <a:endParaRPr b="1"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FLACs</a:t>
            </a:r>
            <a:r>
              <a:rPr lang="en-US" b="1" dirty="0">
                <a:solidFill>
                  <a:schemeClr val="dk1"/>
                </a:solidFill>
              </a:rPr>
              <a:t> </a:t>
            </a:r>
            <a:r>
              <a:rPr lang="en-US" dirty="0">
                <a:solidFill>
                  <a:schemeClr val="dk1"/>
                </a:solidFill>
              </a:rPr>
              <a:t>was founded in 2000 in partnership with the Latino Pastoral Action Center (LPAC), headquartered in the same building on 14 West 170 St. in the Bronx. </a:t>
            </a:r>
            <a:r>
              <a:rPr lang="en-US" b="1" dirty="0">
                <a:solidFill>
                  <a:schemeClr val="dk1"/>
                </a:solidFill>
              </a:rPr>
              <a:t> </a:t>
            </a:r>
            <a:endParaRPr dirty="0"/>
          </a:p>
          <a:p>
            <a:pPr marL="457200" lvl="0" indent="-228600" algn="l" rtl="0">
              <a:lnSpc>
                <a:spcPct val="115000"/>
              </a:lnSpc>
              <a:spcBef>
                <a:spcPts val="0"/>
              </a:spcBef>
              <a:spcAft>
                <a:spcPts val="0"/>
              </a:spcAft>
              <a:buSzPts val="1800"/>
              <a:buNone/>
            </a:pPr>
            <a:endParaRPr b="1"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Property records show the building is owned by LPAC and tax forms show that they receive rental income. </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dirty="0"/>
              <a:t>East Harlem Scholars Academy</a:t>
            </a:r>
            <a:endParaRPr dirty="0"/>
          </a:p>
        </p:txBody>
      </p:sp>
      <p:sp>
        <p:nvSpPr>
          <p:cNvPr id="209" name="Google Shape;209;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dirty="0">
                <a:solidFill>
                  <a:schemeClr val="dk1"/>
                </a:solidFill>
              </a:rPr>
              <a:t>East Harlem Scholars Academy (M518) is located in 2050 Second Ave. and has been receiving lease subsidies from DOE every year since FY 2016, </a:t>
            </a:r>
            <a:r>
              <a:rPr lang="en-US" b="1" dirty="0">
                <a:solidFill>
                  <a:schemeClr val="dk1"/>
                </a:solidFill>
              </a:rPr>
              <a:t>amounting to $3.1 million</a:t>
            </a:r>
            <a:r>
              <a:rPr lang="en-US" dirty="0">
                <a:solidFill>
                  <a:schemeClr val="dk1"/>
                </a:solidFill>
              </a:rPr>
              <a:t>. </a:t>
            </a:r>
            <a:endParaRPr dirty="0"/>
          </a:p>
          <a:p>
            <a:pPr marL="114300" lvl="0" indent="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Property records show that the building is owned by “East Harlem Center, LLC” the “wholly owned subsidiary” of East Harlem Tutorial Program, the management organization of the charter school. </a:t>
            </a:r>
            <a:endParaRPr dirty="0"/>
          </a:p>
          <a:p>
            <a:pPr marL="114300" lvl="0" indent="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According to NY Daily News,  the building cost $30 million to construct, with $15 million</a:t>
            </a:r>
            <a:r>
              <a:rPr lang="en-US" b="1" dirty="0">
                <a:solidFill>
                  <a:schemeClr val="dk1"/>
                </a:solidFill>
              </a:rPr>
              <a:t> </a:t>
            </a:r>
            <a:r>
              <a:rPr lang="en-US" dirty="0">
                <a:solidFill>
                  <a:schemeClr val="dk1"/>
                </a:solidFill>
              </a:rPr>
              <a:t>donated by the Simons Foundation</a:t>
            </a:r>
            <a:br>
              <a:rPr lang="en-US" dirty="0">
                <a:solidFill>
                  <a:schemeClr val="dk1"/>
                </a:solidFill>
              </a:rPr>
            </a:br>
            <a:endParaRPr dirty="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a:t>7. Metropolitan Lighthouse Charter School</a:t>
            </a:r>
            <a:endParaRPr/>
          </a:p>
        </p:txBody>
      </p:sp>
      <p:sp>
        <p:nvSpPr>
          <p:cNvPr id="215" name="Google Shape;215;p40"/>
          <p:cNvSpPr txBox="1">
            <a:spLocks noGrp="1"/>
          </p:cNvSpPr>
          <p:nvPr>
            <p:ph type="body" idx="1"/>
          </p:nvPr>
        </p:nvSpPr>
        <p:spPr>
          <a:xfrm>
            <a:off x="176733" y="1017725"/>
            <a:ext cx="8655567" cy="355115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sz="1600" dirty="0">
                <a:solidFill>
                  <a:schemeClr val="dk1"/>
                </a:solidFill>
              </a:rPr>
              <a:t>Metropolitan Lighthouse Charter School is located on 180 W. 165</a:t>
            </a:r>
            <a:r>
              <a:rPr lang="en-US" sz="1600" baseline="30000" dirty="0">
                <a:solidFill>
                  <a:schemeClr val="dk1"/>
                </a:solidFill>
              </a:rPr>
              <a:t>th</a:t>
            </a:r>
            <a:r>
              <a:rPr lang="en-US" sz="1600" dirty="0">
                <a:solidFill>
                  <a:schemeClr val="dk1"/>
                </a:solidFill>
              </a:rPr>
              <a:t> street in the Bronx. </a:t>
            </a:r>
            <a:endParaRPr dirty="0"/>
          </a:p>
          <a:p>
            <a:pPr marL="457200" lvl="0" indent="-228600" algn="l" rtl="0">
              <a:lnSpc>
                <a:spcPct val="115000"/>
              </a:lnSpc>
              <a:spcBef>
                <a:spcPts val="0"/>
              </a:spcBef>
              <a:spcAft>
                <a:spcPts val="0"/>
              </a:spcAft>
              <a:buSzPts val="1800"/>
              <a:buNone/>
            </a:pPr>
            <a:endParaRPr sz="1600" dirty="0">
              <a:solidFill>
                <a:schemeClr val="dk1"/>
              </a:solidFill>
            </a:endParaRPr>
          </a:p>
          <a:p>
            <a:pPr marL="457200" lvl="0" indent="-342900" algn="l" rtl="0">
              <a:lnSpc>
                <a:spcPct val="115000"/>
              </a:lnSpc>
              <a:spcBef>
                <a:spcPts val="0"/>
              </a:spcBef>
              <a:spcAft>
                <a:spcPts val="0"/>
              </a:spcAft>
              <a:buSzPts val="1800"/>
              <a:buChar char="●"/>
            </a:pPr>
            <a:r>
              <a:rPr lang="en-US" sz="1600" dirty="0">
                <a:solidFill>
                  <a:schemeClr val="dk1"/>
                </a:solidFill>
              </a:rPr>
              <a:t>The school has received </a:t>
            </a:r>
            <a:r>
              <a:rPr lang="en-US" sz="1600" b="1" dirty="0">
                <a:solidFill>
                  <a:schemeClr val="dk1"/>
                </a:solidFill>
              </a:rPr>
              <a:t>$2.6 million in lease assistance</a:t>
            </a:r>
            <a:r>
              <a:rPr lang="en-US" sz="1600" dirty="0">
                <a:solidFill>
                  <a:schemeClr val="dk1"/>
                </a:solidFill>
              </a:rPr>
              <a:t> from DOE since 2017.</a:t>
            </a:r>
            <a:endParaRPr dirty="0"/>
          </a:p>
          <a:p>
            <a:pPr marL="457200" lvl="0" indent="-228600" algn="l" rtl="0">
              <a:lnSpc>
                <a:spcPct val="115000"/>
              </a:lnSpc>
              <a:spcBef>
                <a:spcPts val="0"/>
              </a:spcBef>
              <a:spcAft>
                <a:spcPts val="0"/>
              </a:spcAft>
              <a:buSzPts val="1800"/>
              <a:buNone/>
            </a:pPr>
            <a:endParaRPr sz="1600" dirty="0">
              <a:solidFill>
                <a:schemeClr val="dk1"/>
              </a:solidFill>
            </a:endParaRPr>
          </a:p>
          <a:p>
            <a:pPr marL="457200" lvl="0" indent="-342900" algn="l" rtl="0">
              <a:lnSpc>
                <a:spcPct val="115000"/>
              </a:lnSpc>
              <a:spcBef>
                <a:spcPts val="0"/>
              </a:spcBef>
              <a:spcAft>
                <a:spcPts val="0"/>
              </a:spcAft>
              <a:buSzPts val="1800"/>
              <a:buChar char="●"/>
            </a:pPr>
            <a:r>
              <a:rPr lang="en-US" sz="1600" dirty="0">
                <a:solidFill>
                  <a:schemeClr val="dk1"/>
                </a:solidFill>
              </a:rPr>
              <a:t>According to its financial statements, the school is the sole member of “180 W. 165</a:t>
            </a:r>
            <a:r>
              <a:rPr lang="en-US" sz="1600" baseline="30000" dirty="0">
                <a:solidFill>
                  <a:schemeClr val="dk1"/>
                </a:solidFill>
              </a:rPr>
              <a:t>th</a:t>
            </a:r>
            <a:r>
              <a:rPr lang="en-US" sz="1600" dirty="0">
                <a:solidFill>
                  <a:schemeClr val="dk1"/>
                </a:solidFill>
              </a:rPr>
              <a:t> Street LLC”, a limited liability company created in June 14, 2017 to borrow bonds to purchase the  building. </a:t>
            </a:r>
            <a:endParaRPr dirty="0"/>
          </a:p>
          <a:p>
            <a:pPr marL="457200" lvl="0" indent="-228600" algn="l" rtl="0">
              <a:lnSpc>
                <a:spcPct val="115000"/>
              </a:lnSpc>
              <a:spcBef>
                <a:spcPts val="0"/>
              </a:spcBef>
              <a:spcAft>
                <a:spcPts val="0"/>
              </a:spcAft>
              <a:buSzPts val="1800"/>
              <a:buNone/>
            </a:pPr>
            <a:endParaRPr sz="1600" dirty="0">
              <a:solidFill>
                <a:schemeClr val="dk1"/>
              </a:solidFill>
            </a:endParaRPr>
          </a:p>
          <a:p>
            <a:pPr marL="457200" lvl="0" indent="-342900" algn="l" rtl="0">
              <a:lnSpc>
                <a:spcPct val="115000"/>
              </a:lnSpc>
              <a:spcBef>
                <a:spcPts val="0"/>
              </a:spcBef>
              <a:spcAft>
                <a:spcPts val="0"/>
              </a:spcAft>
              <a:buSzPts val="1800"/>
              <a:buChar char="●"/>
            </a:pPr>
            <a:r>
              <a:rPr lang="en-US" sz="1600" dirty="0">
                <a:solidFill>
                  <a:schemeClr val="dk1"/>
                </a:solidFill>
              </a:rPr>
              <a:t>On December 1, 2017, the charter school obtained low-interest and tax-exempt financing of $25.7 million  from Build NYC Resource Corporation, to cover the purchase price of the building and renovations.</a:t>
            </a:r>
            <a:br>
              <a:rPr lang="en-US" dirty="0">
                <a:solidFill>
                  <a:schemeClr val="dk1"/>
                </a:solidFill>
              </a:rPr>
            </a:br>
            <a:endParaRPr dirty="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a:t> DREAM Charter School</a:t>
            </a:r>
            <a:endParaRPr/>
          </a:p>
        </p:txBody>
      </p:sp>
      <p:sp>
        <p:nvSpPr>
          <p:cNvPr id="221" name="Google Shape;221;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dirty="0">
                <a:solidFill>
                  <a:schemeClr val="dk1"/>
                </a:solidFill>
              </a:rPr>
              <a:t>The DOE paid lease assistance to DREAM Charter School for FY 2018, amounting to </a:t>
            </a:r>
            <a:r>
              <a:rPr lang="en-US" b="1" dirty="0">
                <a:solidFill>
                  <a:schemeClr val="dk1"/>
                </a:solidFill>
              </a:rPr>
              <a:t>$433,630 </a:t>
            </a:r>
            <a:r>
              <a:rPr lang="en-US" dirty="0">
                <a:solidFill>
                  <a:schemeClr val="dk1"/>
                </a:solidFill>
              </a:rPr>
              <a:t>for a 9th grade level expansion at a building at 1991 Second Avenue. </a:t>
            </a:r>
            <a:endParaRPr dirty="0"/>
          </a:p>
          <a:p>
            <a:pPr marL="457200" lvl="0" indent="-22860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The DOE contributed $32.5 million for the school’s construction, according to the 2010-2014  School Construction Authority capital plan. </a:t>
            </a:r>
            <a:endParaRPr dirty="0"/>
          </a:p>
          <a:p>
            <a:pPr marL="457200" lvl="0" indent="-22860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According to city records, the building itself is owned by the New York City Housing Authority.  </a:t>
            </a:r>
            <a:endParaRPr dirty="0"/>
          </a:p>
          <a:p>
            <a:pPr marL="457200" lvl="0" indent="-228600" algn="l" rtl="0">
              <a:lnSpc>
                <a:spcPct val="115000"/>
              </a:lnSpc>
              <a:spcBef>
                <a:spcPts val="0"/>
              </a:spcBef>
              <a:spcAft>
                <a:spcPts val="0"/>
              </a:spcAft>
              <a:buSzPts val="1800"/>
              <a:buNone/>
            </a:pPr>
            <a:endParaRPr dirty="0">
              <a:solidFill>
                <a:schemeClr val="dk1"/>
              </a:solidFill>
            </a:endParaRPr>
          </a:p>
          <a:p>
            <a:pPr marL="457200" lvl="0" indent="-342900" algn="l" rtl="0">
              <a:lnSpc>
                <a:spcPct val="115000"/>
              </a:lnSpc>
              <a:spcBef>
                <a:spcPts val="0"/>
              </a:spcBef>
              <a:spcAft>
                <a:spcPts val="0"/>
              </a:spcAft>
              <a:buSzPts val="1800"/>
              <a:buChar char="●"/>
            </a:pPr>
            <a:r>
              <a:rPr lang="en-US" dirty="0">
                <a:solidFill>
                  <a:schemeClr val="dk1"/>
                </a:solidFill>
              </a:rPr>
              <a:t>We could not ascertain from the school’s financial statements what rent, if any, they pay for the space.</a:t>
            </a:r>
            <a:endParaRPr dirty="0"/>
          </a:p>
          <a:p>
            <a:pPr marL="114300" lvl="0" indent="0" algn="l" rtl="0">
              <a:lnSpc>
                <a:spcPct val="115000"/>
              </a:lnSpc>
              <a:spcBef>
                <a:spcPts val="0"/>
              </a:spcBef>
              <a:spcAft>
                <a:spcPts val="0"/>
              </a:spcAft>
              <a:buSzPts val="1800"/>
              <a:buNone/>
            </a:pPr>
            <a:br>
              <a:rPr lang="en-US" dirty="0"/>
            </a:b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0005E67-36E3-0842-9386-A7C62515DA4A}"/>
              </a:ext>
            </a:extLst>
          </p:cNvPr>
          <p:cNvGraphicFramePr>
            <a:graphicFrameLocks/>
          </p:cNvGraphicFramePr>
          <p:nvPr>
            <p:extLst>
              <p:ext uri="{D42A27DB-BD31-4B8C-83A1-F6EECF244321}">
                <p14:modId xmlns:p14="http://schemas.microsoft.com/office/powerpoint/2010/main" val="2960223163"/>
              </p:ext>
            </p:extLst>
          </p:nvPr>
        </p:nvGraphicFramePr>
        <p:xfrm>
          <a:off x="626165" y="347870"/>
          <a:ext cx="7931426" cy="43334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555F5B2A-6597-A847-871D-4139AC9BCCBD}"/>
              </a:ext>
            </a:extLst>
          </p:cNvPr>
          <p:cNvGraphicFramePr>
            <a:graphicFrameLocks/>
          </p:cNvGraphicFramePr>
          <p:nvPr>
            <p:extLst>
              <p:ext uri="{D42A27DB-BD31-4B8C-83A1-F6EECF244321}">
                <p14:modId xmlns:p14="http://schemas.microsoft.com/office/powerpoint/2010/main" val="4270775900"/>
              </p:ext>
            </p:extLst>
          </p:nvPr>
        </p:nvGraphicFramePr>
        <p:xfrm>
          <a:off x="567267" y="287867"/>
          <a:ext cx="78232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Opportunity Costs </a:t>
            </a:r>
            <a:endParaRPr/>
          </a:p>
        </p:txBody>
      </p:sp>
      <p:sp>
        <p:nvSpPr>
          <p:cNvPr id="255" name="Google Shape;255;p4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457200" algn="l" rtl="0">
              <a:lnSpc>
                <a:spcPct val="100000"/>
              </a:lnSpc>
              <a:spcBef>
                <a:spcPts val="0"/>
              </a:spcBef>
              <a:spcAft>
                <a:spcPts val="0"/>
              </a:spcAft>
              <a:buSzPts val="1800"/>
              <a:buChar char="●"/>
            </a:pPr>
            <a:r>
              <a:rPr lang="en-US" sz="2000" b="1" dirty="0">
                <a:solidFill>
                  <a:schemeClr val="dk1"/>
                </a:solidFill>
                <a:latin typeface="Arial"/>
                <a:ea typeface="Arial"/>
                <a:cs typeface="Arial"/>
                <a:sym typeface="Arial"/>
              </a:rPr>
              <a:t>About $125 million in city funds were spent in FY 2019 </a:t>
            </a:r>
            <a:r>
              <a:rPr lang="en-US" sz="2000" dirty="0">
                <a:solidFill>
                  <a:schemeClr val="dk1"/>
                </a:solidFill>
                <a:latin typeface="Arial"/>
                <a:ea typeface="Arial"/>
                <a:cs typeface="Arial"/>
                <a:sym typeface="Arial"/>
              </a:rPr>
              <a:t>on facility matching funds and lease assistance</a:t>
            </a:r>
            <a:endParaRPr dirty="0"/>
          </a:p>
          <a:p>
            <a:pPr marL="457200" lvl="0" indent="-342900" algn="l" rtl="0">
              <a:lnSpc>
                <a:spcPct val="100000"/>
              </a:lnSpc>
              <a:spcBef>
                <a:spcPts val="0"/>
              </a:spcBef>
              <a:spcAft>
                <a:spcPts val="0"/>
              </a:spcAft>
              <a:buSzPts val="1800"/>
              <a:buNone/>
            </a:pPr>
            <a:endParaRPr sz="2000" dirty="0">
              <a:solidFill>
                <a:schemeClr val="dk1"/>
              </a:solidFill>
              <a:latin typeface="Arial"/>
              <a:ea typeface="Arial"/>
              <a:cs typeface="Arial"/>
              <a:sym typeface="Arial"/>
            </a:endParaRPr>
          </a:p>
          <a:p>
            <a:pPr marL="457200" lvl="0" indent="-457200" algn="l" rtl="0">
              <a:lnSpc>
                <a:spcPct val="100000"/>
              </a:lnSpc>
              <a:spcBef>
                <a:spcPts val="0"/>
              </a:spcBef>
              <a:spcAft>
                <a:spcPts val="0"/>
              </a:spcAft>
              <a:buSzPts val="1800"/>
              <a:buChar char="●"/>
            </a:pPr>
            <a:r>
              <a:rPr lang="en-US" sz="2000" dirty="0">
                <a:solidFill>
                  <a:schemeClr val="dk1"/>
                </a:solidFill>
                <a:latin typeface="Arial"/>
                <a:ea typeface="Arial"/>
                <a:cs typeface="Arial"/>
                <a:sym typeface="Arial"/>
              </a:rPr>
              <a:t>If  this amount  were instead spent on annual payments for bonds to finance  school construction, that would pay for approximately </a:t>
            </a:r>
            <a:r>
              <a:rPr lang="en-US" sz="2000" b="1" dirty="0">
                <a:solidFill>
                  <a:schemeClr val="dk1"/>
                </a:solidFill>
                <a:latin typeface="Arial"/>
                <a:ea typeface="Arial"/>
                <a:cs typeface="Arial"/>
                <a:sym typeface="Arial"/>
              </a:rPr>
              <a:t>26,550 additional school seats</a:t>
            </a:r>
            <a:r>
              <a:rPr lang="en-US" sz="2000" dirty="0">
                <a:solidFill>
                  <a:schemeClr val="dk1"/>
                </a:solidFill>
                <a:latin typeface="Arial"/>
                <a:ea typeface="Arial"/>
                <a:cs typeface="Arial"/>
                <a:sym typeface="Arial"/>
              </a:rPr>
              <a:t> in the five-year school capital plan, according to the IBO.</a:t>
            </a:r>
            <a:endParaRPr dirty="0"/>
          </a:p>
          <a:p>
            <a:pPr marL="457200" lvl="0" indent="-342900" algn="l" rtl="0">
              <a:lnSpc>
                <a:spcPct val="100000"/>
              </a:lnSpc>
              <a:spcBef>
                <a:spcPts val="0"/>
              </a:spcBef>
              <a:spcAft>
                <a:spcPts val="0"/>
              </a:spcAft>
              <a:buSzPts val="1800"/>
              <a:buNone/>
            </a:pPr>
            <a:endParaRPr sz="2000" dirty="0">
              <a:solidFill>
                <a:schemeClr val="dk1"/>
              </a:solidFill>
              <a:latin typeface="Arial"/>
              <a:ea typeface="Arial"/>
              <a:cs typeface="Arial"/>
              <a:sym typeface="Arial"/>
            </a:endParaRPr>
          </a:p>
          <a:p>
            <a:pPr marL="457200" lvl="0" indent="-457200" algn="l" rtl="0">
              <a:lnSpc>
                <a:spcPct val="100000"/>
              </a:lnSpc>
              <a:spcBef>
                <a:spcPts val="0"/>
              </a:spcBef>
              <a:spcAft>
                <a:spcPts val="0"/>
              </a:spcAft>
              <a:buSzPts val="1800"/>
              <a:buChar char="●"/>
            </a:pPr>
            <a:r>
              <a:rPr lang="en-US" sz="2000" dirty="0">
                <a:solidFill>
                  <a:schemeClr val="dk1"/>
                </a:solidFill>
                <a:latin typeface="Arial"/>
                <a:ea typeface="Arial"/>
                <a:cs typeface="Arial"/>
                <a:sym typeface="Arial"/>
              </a:rPr>
              <a:t>This would be a nearly 50 percent increase in spending on school capacity.</a:t>
            </a:r>
            <a:endParaRPr sz="2000" dirty="0">
              <a:solidFill>
                <a:schemeClr val="dk1"/>
              </a:solidFill>
              <a:latin typeface="Arial"/>
              <a:ea typeface="Arial"/>
              <a:cs typeface="Arial"/>
              <a:sym typeface="Arial"/>
            </a:endParaRPr>
          </a:p>
          <a:p>
            <a:pPr marL="0" lvl="0" indent="0" algn="ctr" rtl="0">
              <a:lnSpc>
                <a:spcPct val="100000"/>
              </a:lnSpc>
              <a:spcBef>
                <a:spcPts val="0"/>
              </a:spcBef>
              <a:spcAft>
                <a:spcPts val="0"/>
              </a:spcAft>
              <a:buClr>
                <a:schemeClr val="dk1"/>
              </a:buClr>
              <a:buSzPts val="1100"/>
              <a:buFont typeface="Arial"/>
              <a:buNone/>
            </a:pPr>
            <a:endParaRPr sz="1200" dirty="0">
              <a:solidFill>
                <a:schemeClr val="dk1"/>
              </a:solidFill>
              <a:highlight>
                <a:srgbClr val="FFFF00"/>
              </a:highlight>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FEFCB9D-A37C-8445-B2E9-C775C57ED088}"/>
              </a:ext>
            </a:extLst>
          </p:cNvPr>
          <p:cNvGraphicFramePr>
            <a:graphicFrameLocks/>
          </p:cNvGraphicFramePr>
          <p:nvPr>
            <p:extLst>
              <p:ext uri="{D42A27DB-BD31-4B8C-83A1-F6EECF244321}">
                <p14:modId xmlns:p14="http://schemas.microsoft.com/office/powerpoint/2010/main" val="3707957085"/>
              </p:ext>
            </p:extLst>
          </p:nvPr>
        </p:nvGraphicFramePr>
        <p:xfrm>
          <a:off x="750629" y="253918"/>
          <a:ext cx="7302500" cy="44253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9842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C8A11-482C-4B0F-B6F5-E82959E73900}"/>
              </a:ext>
            </a:extLst>
          </p:cNvPr>
          <p:cNvSpPr>
            <a:spLocks noGrp="1"/>
          </p:cNvSpPr>
          <p:nvPr>
            <p:ph type="title"/>
          </p:nvPr>
        </p:nvSpPr>
        <p:spPr>
          <a:xfrm>
            <a:off x="297543" y="1494971"/>
            <a:ext cx="8534757" cy="1497679"/>
          </a:xfrm>
        </p:spPr>
        <p:txBody>
          <a:bodyPr/>
          <a:lstStyle/>
          <a:p>
            <a:r>
              <a:rPr lang="en-US" dirty="0"/>
              <a:t>Policy questions and proposals </a:t>
            </a:r>
          </a:p>
        </p:txBody>
      </p:sp>
    </p:spTree>
    <p:extLst>
      <p:ext uri="{BB962C8B-B14F-4D97-AF65-F5344CB8AC3E}">
        <p14:creationId xmlns:p14="http://schemas.microsoft.com/office/powerpoint/2010/main" val="2563622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042D5-DE23-4265-8D54-05D796C18537}"/>
              </a:ext>
            </a:extLst>
          </p:cNvPr>
          <p:cNvSpPr>
            <a:spLocks noGrp="1"/>
          </p:cNvSpPr>
          <p:nvPr>
            <p:ph type="title"/>
          </p:nvPr>
        </p:nvSpPr>
        <p:spPr>
          <a:xfrm>
            <a:off x="290286" y="445025"/>
            <a:ext cx="8542014" cy="933832"/>
          </a:xfrm>
        </p:spPr>
        <p:txBody>
          <a:bodyPr/>
          <a:lstStyle/>
          <a:p>
            <a:r>
              <a:rPr lang="en-US" dirty="0"/>
              <a:t>Should NYC be obligated to pay for private space for charters at all?</a:t>
            </a:r>
          </a:p>
        </p:txBody>
      </p:sp>
      <p:sp>
        <p:nvSpPr>
          <p:cNvPr id="3" name="Rectangle 2">
            <a:extLst>
              <a:ext uri="{FF2B5EF4-FFF2-40B4-BE49-F238E27FC236}">
                <a16:creationId xmlns:a16="http://schemas.microsoft.com/office/drawing/2014/main" id="{2B9ED9C3-4CCB-449F-9E24-A8E21882FC2E}"/>
              </a:ext>
            </a:extLst>
          </p:cNvPr>
          <p:cNvSpPr/>
          <p:nvPr/>
        </p:nvSpPr>
        <p:spPr>
          <a:xfrm>
            <a:off x="413658" y="1378857"/>
            <a:ext cx="8229600" cy="3293209"/>
          </a:xfrm>
          <a:prstGeom prst="rect">
            <a:avLst/>
          </a:prstGeom>
        </p:spPr>
        <p:txBody>
          <a:bodyPr wrap="square">
            <a:spAutoFit/>
          </a:bodyPr>
          <a:lstStyle/>
          <a:p>
            <a:pPr marL="285750" indent="-285750">
              <a:buFont typeface="Wingdings" panose="05000000000000000000" pitchFamily="2" charset="2"/>
              <a:buChar char="§"/>
            </a:pPr>
            <a:r>
              <a:rPr lang="en-US" sz="1600" dirty="0">
                <a:latin typeface="Arial" panose="020B0604020202020204" pitchFamily="34" charset="0"/>
                <a:ea typeface="Calibri" panose="020F0502020204030204" pitchFamily="34" charset="0"/>
              </a:rPr>
              <a:t>The cost of lease subsidies and direct leases for charter schools is more than $100M per year and is still growing fast, as </a:t>
            </a:r>
            <a:r>
              <a:rPr lang="en-US" sz="1600" dirty="0"/>
              <a:t>many authorized charters have yet to open, others are still growing and the per student amount, linked to per student expenditures, will also increase over time</a:t>
            </a:r>
            <a:r>
              <a:rPr lang="en-US" sz="1600" dirty="0">
                <a:latin typeface="Arial" panose="020B0604020202020204" pitchFamily="34" charset="0"/>
                <a:ea typeface="Calibri" panose="020F0502020204030204" pitchFamily="34" charset="0"/>
              </a:rPr>
              <a:t>. </a:t>
            </a:r>
          </a:p>
          <a:p>
            <a:pPr marL="285750" indent="-285750">
              <a:buFont typeface="Wingdings" panose="05000000000000000000" pitchFamily="2" charset="2"/>
              <a:buChar char="§"/>
            </a:pPr>
            <a:endParaRPr lang="en-US" sz="1600" dirty="0">
              <a:latin typeface="Arial" panose="020B0604020202020204" pitchFamily="34" charset="0"/>
              <a:ea typeface="Calibri" panose="020F0502020204030204" pitchFamily="34" charset="0"/>
            </a:endParaRPr>
          </a:p>
          <a:p>
            <a:pPr marL="285750" indent="-285750">
              <a:buFont typeface="Wingdings" panose="05000000000000000000" pitchFamily="2" charset="2"/>
              <a:buChar char="§"/>
            </a:pPr>
            <a:r>
              <a:rPr lang="en-US" sz="1600" dirty="0">
                <a:latin typeface="Arial" panose="020B0604020202020204" pitchFamily="34" charset="0"/>
                <a:ea typeface="Calibri" panose="020F0502020204030204" pitchFamily="34" charset="0"/>
              </a:rPr>
              <a:t>NYC is the only school district in the nation required by law to cover any of the cost of private space for new and expanding charter schools.</a:t>
            </a:r>
          </a:p>
          <a:p>
            <a:pPr marL="285750" indent="-285750">
              <a:buFont typeface="Wingdings" panose="05000000000000000000" pitchFamily="2" charset="2"/>
              <a:buChar char="§"/>
            </a:pPr>
            <a:endParaRPr lang="en-US" sz="1600" dirty="0">
              <a:latin typeface="Arial" panose="020B0604020202020204" pitchFamily="34" charset="0"/>
            </a:endParaRPr>
          </a:p>
          <a:p>
            <a:pPr marL="285750" indent="-285750">
              <a:buFont typeface="Wingdings" panose="05000000000000000000" pitchFamily="2" charset="2"/>
              <a:buChar char="§"/>
            </a:pPr>
            <a:r>
              <a:rPr lang="en-US" sz="1600" dirty="0">
                <a:latin typeface="Arial" panose="020B0604020202020204" pitchFamily="34" charset="0"/>
                <a:ea typeface="Calibri" panose="020F0502020204030204" pitchFamily="34" charset="0"/>
              </a:rPr>
              <a:t>The NY State Legislature should consider if the state law requiring the DOE to pay for the cost of private space for charter schools should be amended or rescinded.</a:t>
            </a:r>
          </a:p>
          <a:p>
            <a:pPr marL="285750" indent="-285750">
              <a:buFont typeface="Wingdings" panose="05000000000000000000" pitchFamily="2" charset="2"/>
              <a:buChar char="§"/>
            </a:pPr>
            <a:endParaRPr lang="en-US" sz="1600" dirty="0">
              <a:latin typeface="Arial" panose="020B0604020202020204" pitchFamily="34" charset="0"/>
              <a:ea typeface="Calibri" panose="020F0502020204030204" pitchFamily="34" charset="0"/>
            </a:endParaRPr>
          </a:p>
          <a:p>
            <a:pPr marL="285750" indent="-285750">
              <a:buFont typeface="Wingdings" panose="05000000000000000000" pitchFamily="2" charset="2"/>
              <a:buChar char="§"/>
            </a:pPr>
            <a:r>
              <a:rPr lang="en-US" sz="1600" dirty="0">
                <a:latin typeface="Arial" panose="020B0604020202020204" pitchFamily="34" charset="0"/>
              </a:rPr>
              <a:t>If the state wants to subsidize the acquisition of private space by charter schools, perhaps the state should be responsible for paying for the entire amount.  </a:t>
            </a:r>
            <a:endParaRPr lang="en-US" sz="1600" dirty="0"/>
          </a:p>
        </p:txBody>
      </p:sp>
    </p:spTree>
    <p:extLst>
      <p:ext uri="{BB962C8B-B14F-4D97-AF65-F5344CB8AC3E}">
        <p14:creationId xmlns:p14="http://schemas.microsoft.com/office/powerpoint/2010/main" val="3379556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9"/>
          <p:cNvSpPr txBox="1">
            <a:spLocks noGrp="1"/>
          </p:cNvSpPr>
          <p:nvPr>
            <p:ph type="title"/>
          </p:nvPr>
        </p:nvSpPr>
        <p:spPr>
          <a:xfrm>
            <a:off x="232229" y="445024"/>
            <a:ext cx="8715827" cy="9265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t>Officials should examine DOE’s spending on schools  co-located with charters </a:t>
            </a:r>
            <a:endParaRPr dirty="0"/>
          </a:p>
        </p:txBody>
      </p:sp>
      <p:sp>
        <p:nvSpPr>
          <p:cNvPr id="266" name="Google Shape;266;p4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Font typeface="Noto Sans Symbols"/>
              <a:buChar char="●"/>
            </a:pPr>
            <a:endParaRPr lang="en-US" sz="2000" dirty="0">
              <a:solidFill>
                <a:schemeClr val="dk1"/>
              </a:solidFill>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Font typeface="Noto Sans Symbols"/>
              <a:buChar char="●"/>
            </a:pPr>
            <a:r>
              <a:rPr lang="en-US" sz="2000" dirty="0">
                <a:solidFill>
                  <a:schemeClr val="dk1"/>
                </a:solidFill>
                <a:latin typeface="Arial"/>
                <a:ea typeface="Arial"/>
                <a:cs typeface="Arial"/>
                <a:sym typeface="Arial"/>
              </a:rPr>
              <a:t>City or State Comptroller or </a:t>
            </a:r>
            <a:r>
              <a:rPr lang="en-US" sz="2000" dirty="0">
                <a:solidFill>
                  <a:schemeClr val="dk1"/>
                </a:solidFill>
              </a:rPr>
              <a:t>another independent auditor </a:t>
            </a:r>
            <a:r>
              <a:rPr lang="en-US" sz="2000" dirty="0">
                <a:solidFill>
                  <a:schemeClr val="dk1"/>
                </a:solidFill>
                <a:latin typeface="Arial"/>
                <a:ea typeface="Arial"/>
                <a:cs typeface="Arial"/>
                <a:sym typeface="Arial"/>
              </a:rPr>
              <a:t>should analyze whether the apparent shortfall of over $22M in DOE matching funds to co-located public schools </a:t>
            </a:r>
            <a:r>
              <a:rPr lang="en-US" sz="2000" b="1" dirty="0">
                <a:solidFill>
                  <a:schemeClr val="dk1"/>
                </a:solidFill>
                <a:latin typeface="Arial"/>
                <a:ea typeface="Arial"/>
                <a:cs typeface="Arial"/>
                <a:sym typeface="Arial"/>
              </a:rPr>
              <a:t>is equitable and complies with the law</a:t>
            </a:r>
            <a:r>
              <a:rPr lang="en-US" sz="2000" dirty="0">
                <a:solidFill>
                  <a:schemeClr val="dk1"/>
                </a:solidFill>
                <a:latin typeface="Arial"/>
                <a:ea typeface="Arial"/>
                <a:cs typeface="Arial"/>
                <a:sym typeface="Arial"/>
              </a:rPr>
              <a:t>. </a:t>
            </a:r>
            <a:endParaRPr sz="2000" dirty="0">
              <a:solidFill>
                <a:schemeClr val="dk1"/>
              </a:solidFill>
              <a:latin typeface="Arial"/>
              <a:ea typeface="Arial"/>
              <a:cs typeface="Arial"/>
              <a:sym typeface="Arial"/>
            </a:endParaRPr>
          </a:p>
          <a:p>
            <a:pPr marL="457200" lvl="0" indent="-228600" algn="l" rtl="0">
              <a:lnSpc>
                <a:spcPct val="100000"/>
              </a:lnSpc>
              <a:spcBef>
                <a:spcPts val="0"/>
              </a:spcBef>
              <a:spcAft>
                <a:spcPts val="0"/>
              </a:spcAft>
              <a:buClr>
                <a:schemeClr val="dk1"/>
              </a:buClr>
              <a:buSzPts val="1200"/>
              <a:buFont typeface="Noto Sans Symbols"/>
              <a:buNone/>
            </a:pPr>
            <a:endParaRPr sz="2000" dirty="0">
              <a:solidFill>
                <a:schemeClr val="dk1"/>
              </a:solidFill>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Font typeface="Noto Sans Symbols"/>
              <a:buChar char="●"/>
            </a:pPr>
            <a:r>
              <a:rPr lang="en-US" sz="2000" dirty="0">
                <a:solidFill>
                  <a:schemeClr val="dk1"/>
                </a:solidFill>
                <a:latin typeface="Arial"/>
                <a:ea typeface="Arial"/>
                <a:cs typeface="Arial"/>
                <a:sym typeface="Arial"/>
              </a:rPr>
              <a:t>Determine if it is true that the DOE rarely if ever refuses a request by a charter school to spend substantial amounts on renovating its space, even if it is doing so each year.</a:t>
            </a:r>
            <a:endParaRPr sz="2000" dirty="0">
              <a:solidFill>
                <a:schemeClr val="dk1"/>
              </a:solidFill>
            </a:endParaRPr>
          </a:p>
          <a:p>
            <a:pPr marL="457200" lvl="0" indent="-228600" algn="l" rtl="0">
              <a:lnSpc>
                <a:spcPct val="100000"/>
              </a:lnSpc>
              <a:spcBef>
                <a:spcPts val="0"/>
              </a:spcBef>
              <a:spcAft>
                <a:spcPts val="0"/>
              </a:spcAft>
              <a:buClr>
                <a:schemeClr val="dk1"/>
              </a:buClr>
              <a:buSzPts val="1200"/>
              <a:buFont typeface="Noto Sans Symbols"/>
              <a:buNone/>
            </a:pPr>
            <a:endParaRPr sz="2000" dirty="0">
              <a:solidFill>
                <a:schemeClr val="dk1"/>
              </a:solidFill>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Font typeface="Noto Sans Symbols"/>
              <a:buChar char="●"/>
            </a:pPr>
            <a:r>
              <a:rPr lang="en-US" sz="2000" dirty="0">
                <a:solidFill>
                  <a:schemeClr val="dk1"/>
                </a:solidFill>
                <a:latin typeface="Arial"/>
                <a:ea typeface="Arial"/>
                <a:cs typeface="Arial"/>
                <a:sym typeface="Arial"/>
              </a:rPr>
              <a:t> If this is true, why?  </a:t>
            </a:r>
            <a:endParaRPr dirty="0"/>
          </a:p>
          <a:p>
            <a:pPr marL="457200" lvl="0" indent="-228600" algn="l" rtl="0">
              <a:lnSpc>
                <a:spcPct val="100000"/>
              </a:lnSpc>
              <a:spcBef>
                <a:spcPts val="0"/>
              </a:spcBef>
              <a:spcAft>
                <a:spcPts val="0"/>
              </a:spcAft>
              <a:buClr>
                <a:schemeClr val="dk1"/>
              </a:buClr>
              <a:buSzPts val="1200"/>
              <a:buFont typeface="Noto Sans Symbols"/>
              <a:buNone/>
            </a:pPr>
            <a:endParaRPr sz="2400" dirty="0">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Clr>
                <a:schemeClr val="dk1"/>
              </a:buClr>
              <a:buSzPts val="1200"/>
              <a:buFont typeface="Noto Sans Symbols"/>
              <a:buNone/>
            </a:pPr>
            <a:endParaRPr sz="2400" dirty="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51"/>
          <p:cNvSpPr txBox="1">
            <a:spLocks noGrp="1"/>
          </p:cNvSpPr>
          <p:nvPr>
            <p:ph type="title"/>
          </p:nvPr>
        </p:nvSpPr>
        <p:spPr>
          <a:xfrm>
            <a:off x="311700" y="445024"/>
            <a:ext cx="8520600" cy="81046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400" dirty="0"/>
              <a:t>Independent audit should investigate amount DOE spent on lease subsidies for charter school rent is correctly applied </a:t>
            </a:r>
            <a:endParaRPr sz="2400" dirty="0"/>
          </a:p>
        </p:txBody>
      </p:sp>
      <p:sp>
        <p:nvSpPr>
          <p:cNvPr id="278" name="Google Shape;278;p51"/>
          <p:cNvSpPr txBox="1">
            <a:spLocks noGrp="1"/>
          </p:cNvSpPr>
          <p:nvPr>
            <p:ph type="body" idx="1"/>
          </p:nvPr>
        </p:nvSpPr>
        <p:spPr>
          <a:xfrm>
            <a:off x="311700" y="1371599"/>
            <a:ext cx="8520600" cy="3197275"/>
          </a:xfrm>
          <a:prstGeom prst="rect">
            <a:avLst/>
          </a:prstGeom>
          <a:noFill/>
          <a:ln>
            <a:noFill/>
          </a:ln>
        </p:spPr>
        <p:txBody>
          <a:bodyPr spcFirstLastPara="1" wrap="square" lIns="91425" tIns="91425" rIns="91425" bIns="91425" anchor="t" anchorCtr="0">
            <a:noAutofit/>
          </a:bodyPr>
          <a:lstStyle/>
          <a:p>
            <a:pPr marL="342900" lvl="0" indent="-342900" algn="l" rtl="0">
              <a:lnSpc>
                <a:spcPct val="100000"/>
              </a:lnSpc>
              <a:spcBef>
                <a:spcPts val="0"/>
              </a:spcBef>
              <a:spcAft>
                <a:spcPts val="0"/>
              </a:spcAft>
              <a:buClr>
                <a:schemeClr val="dk1"/>
              </a:buClr>
              <a:buSzPts val="1100"/>
              <a:buChar char="●"/>
            </a:pPr>
            <a:r>
              <a:rPr lang="en-US" sz="2000" dirty="0">
                <a:solidFill>
                  <a:schemeClr val="dk1"/>
                </a:solidFill>
                <a:latin typeface="Arial"/>
                <a:ea typeface="Arial"/>
                <a:cs typeface="Arial"/>
                <a:sym typeface="Arial"/>
              </a:rPr>
              <a:t>In FY 2019, DOE spreadsheets appeared to show that </a:t>
            </a:r>
            <a:r>
              <a:rPr lang="en-US" sz="2000" b="1" dirty="0">
                <a:solidFill>
                  <a:schemeClr val="dk1"/>
                </a:solidFill>
                <a:latin typeface="Arial"/>
                <a:ea typeface="Arial"/>
                <a:cs typeface="Arial"/>
                <a:sym typeface="Arial"/>
              </a:rPr>
              <a:t>39 charter schools </a:t>
            </a:r>
            <a:r>
              <a:rPr lang="en-US" sz="2000" dirty="0">
                <a:solidFill>
                  <a:schemeClr val="dk1"/>
                </a:solidFill>
                <a:latin typeface="Arial"/>
                <a:ea typeface="Arial"/>
                <a:cs typeface="Arial"/>
                <a:sym typeface="Arial"/>
              </a:rPr>
              <a:t>were  projected to receive lease subsidies amounting to more than the listed base rent .</a:t>
            </a:r>
            <a:endParaRPr dirty="0"/>
          </a:p>
          <a:p>
            <a:pPr marL="0" lvl="0" indent="0" algn="l" rtl="0">
              <a:lnSpc>
                <a:spcPct val="100000"/>
              </a:lnSpc>
              <a:spcBef>
                <a:spcPts val="0"/>
              </a:spcBef>
              <a:spcAft>
                <a:spcPts val="0"/>
              </a:spcAft>
              <a:buClr>
                <a:schemeClr val="dk1"/>
              </a:buClr>
              <a:buSzPts val="1100"/>
              <a:buFont typeface="Arial"/>
              <a:buNone/>
            </a:pPr>
            <a:endParaRPr sz="2000" dirty="0">
              <a:solidFill>
                <a:schemeClr val="dk1"/>
              </a:solidFill>
              <a:latin typeface="Arial"/>
              <a:ea typeface="Arial"/>
              <a:cs typeface="Arial"/>
              <a:sym typeface="Arial"/>
            </a:endParaRPr>
          </a:p>
          <a:p>
            <a:pPr marL="342900" lvl="0" indent="-342900" algn="l" rtl="0">
              <a:lnSpc>
                <a:spcPct val="100000"/>
              </a:lnSpc>
              <a:spcBef>
                <a:spcPts val="0"/>
              </a:spcBef>
              <a:spcAft>
                <a:spcPts val="0"/>
              </a:spcAft>
              <a:buClr>
                <a:schemeClr val="dk1"/>
              </a:buClr>
              <a:buSzPts val="1100"/>
              <a:buChar char="●"/>
            </a:pPr>
            <a:r>
              <a:rPr lang="en-US" sz="2000" dirty="0">
                <a:solidFill>
                  <a:schemeClr val="dk1"/>
                </a:solidFill>
                <a:latin typeface="Arial"/>
                <a:ea typeface="Arial"/>
                <a:cs typeface="Arial"/>
                <a:sym typeface="Arial"/>
              </a:rPr>
              <a:t>This is despite the charter law states that the “lease subsidy” must be </a:t>
            </a:r>
            <a:r>
              <a:rPr lang="en-US" sz="2000" i="1" dirty="0">
                <a:solidFill>
                  <a:schemeClr val="dk1"/>
                </a:solidFill>
                <a:latin typeface="Arial"/>
                <a:ea typeface="Arial"/>
                <a:cs typeface="Arial"/>
                <a:sym typeface="Arial"/>
              </a:rPr>
              <a:t>equivalent to the lesser of the per pupil subsidy or the total base rent. </a:t>
            </a:r>
            <a:endParaRPr i="1" dirty="0"/>
          </a:p>
          <a:p>
            <a:pPr marL="0" lvl="0" indent="0" algn="l" rtl="0">
              <a:lnSpc>
                <a:spcPct val="100000"/>
              </a:lnSpc>
              <a:spcBef>
                <a:spcPts val="0"/>
              </a:spcBef>
              <a:spcAft>
                <a:spcPts val="0"/>
              </a:spcAft>
              <a:buClr>
                <a:schemeClr val="dk1"/>
              </a:buClr>
              <a:buSzPts val="1100"/>
              <a:buFont typeface="Arial"/>
              <a:buNone/>
            </a:pPr>
            <a:endParaRPr sz="2000" dirty="0">
              <a:solidFill>
                <a:schemeClr val="dk1"/>
              </a:solidFill>
              <a:latin typeface="Arial"/>
              <a:ea typeface="Arial"/>
              <a:cs typeface="Arial"/>
              <a:sym typeface="Arial"/>
            </a:endParaRPr>
          </a:p>
          <a:p>
            <a:pPr marL="342900" lvl="0" indent="-342900" algn="l" rtl="0">
              <a:lnSpc>
                <a:spcPct val="100000"/>
              </a:lnSpc>
              <a:spcBef>
                <a:spcPts val="0"/>
              </a:spcBef>
              <a:spcAft>
                <a:spcPts val="0"/>
              </a:spcAft>
              <a:buClr>
                <a:schemeClr val="dk1"/>
              </a:buClr>
              <a:buSzPts val="1100"/>
              <a:buChar char="●"/>
            </a:pPr>
            <a:r>
              <a:rPr lang="en-US" sz="2000" dirty="0">
                <a:solidFill>
                  <a:schemeClr val="dk1"/>
                </a:solidFill>
                <a:latin typeface="Arial"/>
                <a:ea typeface="Arial"/>
                <a:cs typeface="Arial"/>
                <a:sym typeface="Arial"/>
              </a:rPr>
              <a:t>The spreadsheets offers </a:t>
            </a:r>
            <a:r>
              <a:rPr lang="en-US" sz="2000" b="1" dirty="0">
                <a:solidFill>
                  <a:schemeClr val="dk1"/>
                </a:solidFill>
                <a:latin typeface="Arial"/>
                <a:ea typeface="Arial"/>
                <a:cs typeface="Arial"/>
                <a:sym typeface="Arial"/>
              </a:rPr>
              <a:t>no explanation for this anomaly</a:t>
            </a:r>
            <a:r>
              <a:rPr lang="en-US" sz="2000" dirty="0">
                <a:solidFill>
                  <a:schemeClr val="dk1"/>
                </a:solidFill>
                <a:latin typeface="Arial"/>
                <a:ea typeface="Arial"/>
                <a:cs typeface="Arial"/>
                <a:sym typeface="Arial"/>
              </a:rPr>
              <a:t>.</a:t>
            </a:r>
            <a:endParaRPr sz="2000" dirty="0">
              <a:solidFill>
                <a:schemeClr val="dk1"/>
              </a:solidFill>
              <a:latin typeface="Arial"/>
              <a:ea typeface="Arial"/>
              <a:cs typeface="Arial"/>
              <a:sym typeface="Arial"/>
            </a:endParaRPr>
          </a:p>
          <a:p>
            <a:pPr marL="0" lvl="0" indent="0" algn="l" rtl="0">
              <a:lnSpc>
                <a:spcPct val="115000"/>
              </a:lnSpc>
              <a:spcBef>
                <a:spcPts val="0"/>
              </a:spcBef>
              <a:spcAft>
                <a:spcPts val="0"/>
              </a:spcAft>
              <a:buSzPts val="1800"/>
              <a:buNone/>
            </a:pP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5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400" dirty="0"/>
              <a:t>Audit should also examine whether DOE should require charters go through appeal process rather than leasing schools directly for them</a:t>
            </a:r>
            <a:br>
              <a:rPr lang="en-US" dirty="0"/>
            </a:br>
            <a:br>
              <a:rPr lang="en-US" dirty="0"/>
            </a:br>
            <a:br>
              <a:rPr lang="en-US" dirty="0"/>
            </a:br>
            <a:br>
              <a:rPr lang="en-US" dirty="0"/>
            </a:br>
            <a:br>
              <a:rPr lang="en-US" dirty="0"/>
            </a:br>
            <a:endParaRPr dirty="0"/>
          </a:p>
        </p:txBody>
      </p:sp>
      <p:sp>
        <p:nvSpPr>
          <p:cNvPr id="284" name="Google Shape;284;p52"/>
          <p:cNvSpPr txBox="1">
            <a:spLocks noGrp="1"/>
          </p:cNvSpPr>
          <p:nvPr>
            <p:ph type="body" idx="1"/>
          </p:nvPr>
        </p:nvSpPr>
        <p:spPr>
          <a:xfrm>
            <a:off x="311700" y="1913325"/>
            <a:ext cx="8371258" cy="2655550"/>
          </a:xfrm>
          <a:prstGeom prst="rect">
            <a:avLst/>
          </a:prstGeom>
          <a:noFill/>
          <a:ln>
            <a:noFill/>
          </a:ln>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Clr>
                <a:schemeClr val="dk1"/>
              </a:buClr>
              <a:buSzPts val="2400"/>
              <a:buFont typeface="Noto Sans Symbols"/>
              <a:buChar char="●"/>
            </a:pPr>
            <a:r>
              <a:rPr lang="en-US" dirty="0">
                <a:solidFill>
                  <a:schemeClr val="dk1"/>
                </a:solidFill>
                <a:latin typeface="Arial"/>
                <a:ea typeface="Arial"/>
                <a:cs typeface="Arial"/>
                <a:sym typeface="Arial"/>
              </a:rPr>
              <a:t>DOE is holding leases for eight private buildings housing nine charter schools that are not co-located with any public school in FY 2019. </a:t>
            </a:r>
            <a:endParaRPr dirty="0"/>
          </a:p>
          <a:p>
            <a:pPr marL="457200" lvl="0" indent="-228600" algn="l" rtl="0">
              <a:lnSpc>
                <a:spcPct val="100000"/>
              </a:lnSpc>
              <a:spcBef>
                <a:spcPts val="0"/>
              </a:spcBef>
              <a:spcAft>
                <a:spcPts val="0"/>
              </a:spcAft>
              <a:buClr>
                <a:schemeClr val="dk1"/>
              </a:buClr>
              <a:buSzPts val="2400"/>
              <a:buFont typeface="Noto Sans Symbols"/>
              <a:buNone/>
            </a:pPr>
            <a:endParaRPr dirty="0">
              <a:solidFill>
                <a:schemeClr val="dk1"/>
              </a:solidFill>
              <a:latin typeface="Arial"/>
              <a:ea typeface="Arial"/>
              <a:cs typeface="Arial"/>
              <a:sym typeface="Arial"/>
            </a:endParaRPr>
          </a:p>
          <a:p>
            <a:pPr marL="457200" lvl="0" indent="-381000" algn="l" rtl="0">
              <a:lnSpc>
                <a:spcPct val="100000"/>
              </a:lnSpc>
              <a:spcBef>
                <a:spcPts val="0"/>
              </a:spcBef>
              <a:spcAft>
                <a:spcPts val="0"/>
              </a:spcAft>
              <a:buClr>
                <a:schemeClr val="dk1"/>
              </a:buClr>
              <a:buSzPts val="2400"/>
              <a:buFont typeface="Noto Sans Symbols"/>
              <a:buChar char="●"/>
            </a:pPr>
            <a:r>
              <a:rPr lang="en-US" dirty="0">
                <a:solidFill>
                  <a:schemeClr val="dk1"/>
                </a:solidFill>
                <a:latin typeface="Arial"/>
                <a:ea typeface="Arial"/>
                <a:cs typeface="Arial"/>
                <a:sym typeface="Arial"/>
              </a:rPr>
              <a:t>If the DOE had provided these schools with subsidies for space after they went through an appeal process, instead of leasing the buildings directly for the charter schools</a:t>
            </a:r>
            <a:r>
              <a:rPr lang="en-US" b="1" dirty="0">
                <a:solidFill>
                  <a:schemeClr val="dk1"/>
                </a:solidFill>
                <a:latin typeface="Arial"/>
                <a:ea typeface="Arial"/>
                <a:cs typeface="Arial"/>
                <a:sym typeface="Arial"/>
              </a:rPr>
              <a:t>, </a:t>
            </a:r>
            <a:r>
              <a:rPr lang="en-US" dirty="0">
                <a:solidFill>
                  <a:schemeClr val="dk1"/>
                </a:solidFill>
                <a:latin typeface="Arial"/>
                <a:ea typeface="Arial"/>
                <a:cs typeface="Arial"/>
                <a:sym typeface="Arial"/>
              </a:rPr>
              <a:t>DOE would have spent </a:t>
            </a:r>
            <a:r>
              <a:rPr lang="en-US" b="1" dirty="0">
                <a:solidFill>
                  <a:schemeClr val="dk1"/>
                </a:solidFill>
                <a:latin typeface="Arial"/>
                <a:ea typeface="Arial"/>
                <a:cs typeface="Arial"/>
                <a:sym typeface="Arial"/>
              </a:rPr>
              <a:t>$3.7 million </a:t>
            </a:r>
            <a:r>
              <a:rPr lang="en-US" dirty="0">
                <a:solidFill>
                  <a:schemeClr val="dk1"/>
                </a:solidFill>
                <a:latin typeface="Arial"/>
                <a:ea typeface="Arial"/>
                <a:cs typeface="Arial"/>
                <a:sym typeface="Arial"/>
              </a:rPr>
              <a:t>in lease assistance, after accounting for state subsidies. </a:t>
            </a:r>
            <a:endParaRPr dirty="0"/>
          </a:p>
          <a:p>
            <a:pPr marL="457200" lvl="0" indent="-228600" algn="l" rtl="0">
              <a:lnSpc>
                <a:spcPct val="100000"/>
              </a:lnSpc>
              <a:spcBef>
                <a:spcPts val="0"/>
              </a:spcBef>
              <a:spcAft>
                <a:spcPts val="0"/>
              </a:spcAft>
              <a:buClr>
                <a:schemeClr val="dk1"/>
              </a:buClr>
              <a:buSzPts val="2400"/>
              <a:buFont typeface="Noto Sans Symbols"/>
              <a:buNone/>
            </a:pPr>
            <a:endParaRPr b="1" dirty="0">
              <a:solidFill>
                <a:schemeClr val="dk1"/>
              </a:solidFill>
              <a:latin typeface="Arial"/>
              <a:ea typeface="Arial"/>
              <a:cs typeface="Arial"/>
              <a:sym typeface="Arial"/>
            </a:endParaRPr>
          </a:p>
          <a:p>
            <a:pPr marL="457200" lvl="0" indent="-381000" algn="l" rtl="0">
              <a:lnSpc>
                <a:spcPct val="100000"/>
              </a:lnSpc>
              <a:spcBef>
                <a:spcPts val="0"/>
              </a:spcBef>
              <a:spcAft>
                <a:spcPts val="0"/>
              </a:spcAft>
              <a:buClr>
                <a:schemeClr val="dk1"/>
              </a:buClr>
              <a:buSzPts val="2400"/>
              <a:buFont typeface="Noto Sans Symbols"/>
              <a:buChar char="●"/>
            </a:pPr>
            <a:r>
              <a:rPr lang="en-US" b="1" i="1" dirty="0">
                <a:solidFill>
                  <a:schemeClr val="dk1"/>
                </a:solidFill>
                <a:latin typeface="Arial"/>
                <a:ea typeface="Arial"/>
                <a:cs typeface="Arial"/>
                <a:sym typeface="Arial"/>
              </a:rPr>
              <a:t>This is $9.5 million less than what DOE is expected to spend for FY 2019 in rental costs for these same schools </a:t>
            </a:r>
            <a:endParaRPr b="1" i="1" dirty="0">
              <a:solidFill>
                <a:schemeClr val="dk1"/>
              </a:solidFill>
              <a:latin typeface="Arial"/>
              <a:ea typeface="Arial"/>
              <a:cs typeface="Arial"/>
              <a:sym typeface="Arial"/>
            </a:endParaRPr>
          </a:p>
          <a:p>
            <a:pPr marL="76200" lvl="0" indent="0" algn="l" rtl="0">
              <a:lnSpc>
                <a:spcPct val="100000"/>
              </a:lnSpc>
              <a:spcBef>
                <a:spcPts val="0"/>
              </a:spcBef>
              <a:spcAft>
                <a:spcPts val="0"/>
              </a:spcAft>
              <a:buClr>
                <a:schemeClr val="dk1"/>
              </a:buClr>
              <a:buSzPts val="2400"/>
              <a:buNone/>
            </a:pPr>
            <a:endParaRPr sz="2000" dirty="0">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5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50800" lvl="0" indent="0" algn="l" rtl="0">
              <a:lnSpc>
                <a:spcPct val="100000"/>
              </a:lnSpc>
              <a:spcBef>
                <a:spcPts val="0"/>
              </a:spcBef>
              <a:spcAft>
                <a:spcPts val="0"/>
              </a:spcAft>
              <a:buSzPts val="2800"/>
              <a:buNone/>
            </a:pPr>
            <a:r>
              <a:rPr lang="en-US" sz="2400" dirty="0"/>
              <a:t>Auditors should analyze whether DOE should be providing lease subsidies for charters whose space is owned by related parties </a:t>
            </a:r>
            <a:br>
              <a:rPr lang="en-US" sz="2400" dirty="0"/>
            </a:br>
            <a:endParaRPr sz="2400" dirty="0"/>
          </a:p>
        </p:txBody>
      </p:sp>
      <p:sp>
        <p:nvSpPr>
          <p:cNvPr id="290" name="Google Shape;290;p53"/>
          <p:cNvSpPr txBox="1">
            <a:spLocks noGrp="1"/>
          </p:cNvSpPr>
          <p:nvPr>
            <p:ph type="body" idx="1"/>
          </p:nvPr>
        </p:nvSpPr>
        <p:spPr>
          <a:xfrm>
            <a:off x="442686" y="1734457"/>
            <a:ext cx="8389614" cy="2834418"/>
          </a:xfrm>
          <a:prstGeom prst="rect">
            <a:avLst/>
          </a:prstGeom>
          <a:noFill/>
          <a:ln>
            <a:noFill/>
          </a:ln>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Clr>
                <a:schemeClr val="dk1"/>
              </a:buClr>
              <a:buSzPts val="2400"/>
              <a:buFont typeface="Calibri"/>
              <a:buChar char="●"/>
            </a:pPr>
            <a:r>
              <a:rPr lang="en-US" sz="2000" dirty="0">
                <a:solidFill>
                  <a:schemeClr val="dk1"/>
                </a:solidFill>
                <a:latin typeface="Arial"/>
                <a:ea typeface="Arial"/>
                <a:cs typeface="Arial"/>
                <a:sym typeface="Arial"/>
              </a:rPr>
              <a:t>Determine if the State legislature intended for taxpayer funds to be expended to cover the cost of buildings owned directly by the CMO or related organizations, and if not, what should be done as a result. </a:t>
            </a:r>
            <a:endParaRPr dirty="0"/>
          </a:p>
          <a:p>
            <a:pPr marL="457200" lvl="0" indent="-228600" algn="l" rtl="0">
              <a:lnSpc>
                <a:spcPct val="100000"/>
              </a:lnSpc>
              <a:spcBef>
                <a:spcPts val="0"/>
              </a:spcBef>
              <a:spcAft>
                <a:spcPts val="0"/>
              </a:spcAft>
              <a:buClr>
                <a:schemeClr val="dk1"/>
              </a:buClr>
              <a:buSzPts val="2400"/>
              <a:buFont typeface="Calibri"/>
              <a:buNone/>
            </a:pPr>
            <a:endParaRPr sz="2000" dirty="0">
              <a:solidFill>
                <a:schemeClr val="dk1"/>
              </a:solidFill>
              <a:latin typeface="Arial"/>
              <a:ea typeface="Arial"/>
              <a:cs typeface="Arial"/>
              <a:sym typeface="Arial"/>
            </a:endParaRPr>
          </a:p>
          <a:p>
            <a:pPr marL="457200" lvl="0" indent="-381000" algn="l" rtl="0">
              <a:lnSpc>
                <a:spcPct val="100000"/>
              </a:lnSpc>
              <a:spcBef>
                <a:spcPts val="0"/>
              </a:spcBef>
              <a:spcAft>
                <a:spcPts val="0"/>
              </a:spcAft>
              <a:buClr>
                <a:schemeClr val="dk1"/>
              </a:buClr>
              <a:buSzPts val="2400"/>
              <a:buFont typeface="Calibri"/>
              <a:buChar char="●"/>
            </a:pPr>
            <a:r>
              <a:rPr lang="en-US" sz="2000" b="1" dirty="0">
                <a:solidFill>
                  <a:schemeClr val="dk1"/>
                </a:solidFill>
                <a:latin typeface="Arial"/>
                <a:ea typeface="Arial"/>
                <a:cs typeface="Arial"/>
                <a:sym typeface="Arial"/>
              </a:rPr>
              <a:t>Analyze whether self-dealing is involved in any of these cases</a:t>
            </a:r>
            <a:r>
              <a:rPr lang="en-US" sz="2000" dirty="0">
                <a:solidFill>
                  <a:schemeClr val="dk1"/>
                </a:solidFill>
                <a:latin typeface="Arial"/>
                <a:ea typeface="Arial"/>
                <a:cs typeface="Arial"/>
                <a:sym typeface="Arial"/>
              </a:rPr>
              <a:t>, and whether the charter school is paying more than fair-market value to its related CMO or other organization.</a:t>
            </a:r>
            <a:endParaRPr sz="2000" dirty="0">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5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000" dirty="0"/>
              <a:t>IBO or another independent analyst should assess whether the 72% increase in per-student subsidy for charter rent since 2016 is reasonable</a:t>
            </a:r>
            <a:endParaRPr sz="2000" dirty="0"/>
          </a:p>
        </p:txBody>
      </p:sp>
      <p:sp>
        <p:nvSpPr>
          <p:cNvPr id="272" name="Google Shape;272;p50"/>
          <p:cNvSpPr txBox="1">
            <a:spLocks noGrp="1"/>
          </p:cNvSpPr>
          <p:nvPr>
            <p:ph type="body" idx="1"/>
          </p:nvPr>
        </p:nvSpPr>
        <p:spPr>
          <a:xfrm>
            <a:off x="311700" y="1386114"/>
            <a:ext cx="8520599" cy="3312361"/>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sz="1400" dirty="0">
                <a:solidFill>
                  <a:schemeClr val="dk1"/>
                </a:solidFill>
              </a:rPr>
              <a:t>In the </a:t>
            </a:r>
            <a:r>
              <a:rPr lang="en-US" sz="1400" b="1" dirty="0">
                <a:solidFill>
                  <a:schemeClr val="dk1"/>
                </a:solidFill>
              </a:rPr>
              <a:t>2016-17</a:t>
            </a:r>
            <a:r>
              <a:rPr lang="en-US" sz="1400" dirty="0">
                <a:solidFill>
                  <a:schemeClr val="dk1"/>
                </a:solidFill>
              </a:rPr>
              <a:t> school year, the 20% per student subsidy amounted to </a:t>
            </a:r>
            <a:r>
              <a:rPr lang="en-US" sz="1400" b="1" dirty="0">
                <a:solidFill>
                  <a:schemeClr val="dk1"/>
                </a:solidFill>
              </a:rPr>
              <a:t>$2,805.40 </a:t>
            </a:r>
            <a:r>
              <a:rPr lang="en-US" sz="1400" dirty="0">
                <a:solidFill>
                  <a:schemeClr val="dk1"/>
                </a:solidFill>
              </a:rPr>
              <a:t>per student.</a:t>
            </a:r>
            <a:endParaRPr dirty="0"/>
          </a:p>
          <a:p>
            <a:pPr marL="114300" lvl="0" indent="0" algn="l" rtl="0">
              <a:lnSpc>
                <a:spcPct val="115000"/>
              </a:lnSpc>
              <a:spcBef>
                <a:spcPts val="0"/>
              </a:spcBef>
              <a:spcAft>
                <a:spcPts val="0"/>
              </a:spcAft>
              <a:buSzPts val="1800"/>
              <a:buNone/>
            </a:pPr>
            <a:endParaRPr sz="1400" dirty="0">
              <a:solidFill>
                <a:schemeClr val="dk1"/>
              </a:solidFill>
            </a:endParaRPr>
          </a:p>
          <a:p>
            <a:pPr marL="457200" lvl="0" indent="-342900" algn="l" rtl="0">
              <a:lnSpc>
                <a:spcPct val="115000"/>
              </a:lnSpc>
              <a:spcBef>
                <a:spcPts val="0"/>
              </a:spcBef>
              <a:spcAft>
                <a:spcPts val="0"/>
              </a:spcAft>
              <a:buSzPts val="1800"/>
              <a:buChar char="●"/>
            </a:pPr>
            <a:r>
              <a:rPr lang="en-US" sz="1400" dirty="0">
                <a:solidFill>
                  <a:schemeClr val="dk1"/>
                </a:solidFill>
              </a:rPr>
              <a:t>In April 2018, the </a:t>
            </a:r>
            <a:r>
              <a:rPr lang="en-US" sz="1400" b="1" dirty="0">
                <a:solidFill>
                  <a:schemeClr val="dk1"/>
                </a:solidFill>
              </a:rPr>
              <a:t>overall funding amount for charter school students </a:t>
            </a:r>
            <a:r>
              <a:rPr lang="en-US" sz="1400" dirty="0">
                <a:solidFill>
                  <a:schemeClr val="dk1"/>
                </a:solidFill>
              </a:rPr>
              <a:t>was raised to </a:t>
            </a:r>
            <a:r>
              <a:rPr lang="en-US" sz="1400" b="1" dirty="0">
                <a:solidFill>
                  <a:schemeClr val="dk1"/>
                </a:solidFill>
              </a:rPr>
              <a:t>$15,307</a:t>
            </a:r>
            <a:r>
              <a:rPr lang="en-US" sz="1400" dirty="0">
                <a:solidFill>
                  <a:schemeClr val="dk1"/>
                </a:solidFill>
              </a:rPr>
              <a:t>. </a:t>
            </a:r>
            <a:endParaRPr dirty="0"/>
          </a:p>
          <a:p>
            <a:pPr marL="457200" lvl="0" indent="-228600" algn="l" rtl="0">
              <a:lnSpc>
                <a:spcPct val="115000"/>
              </a:lnSpc>
              <a:spcBef>
                <a:spcPts val="0"/>
              </a:spcBef>
              <a:spcAft>
                <a:spcPts val="0"/>
              </a:spcAft>
              <a:buSzPts val="1800"/>
              <a:buNone/>
            </a:pPr>
            <a:endParaRPr sz="1400" dirty="0">
              <a:solidFill>
                <a:schemeClr val="dk1"/>
              </a:solidFill>
            </a:endParaRPr>
          </a:p>
          <a:p>
            <a:pPr marL="457200" lvl="0" indent="-342900" algn="l" rtl="0">
              <a:lnSpc>
                <a:spcPct val="115000"/>
              </a:lnSpc>
              <a:spcBef>
                <a:spcPts val="0"/>
              </a:spcBef>
              <a:spcAft>
                <a:spcPts val="0"/>
              </a:spcAft>
              <a:buSzPts val="1800"/>
              <a:buChar char="●"/>
            </a:pPr>
            <a:r>
              <a:rPr lang="en-US" sz="1400" dirty="0">
                <a:solidFill>
                  <a:schemeClr val="dk1"/>
                </a:solidFill>
              </a:rPr>
              <a:t>At </a:t>
            </a:r>
            <a:r>
              <a:rPr lang="en-US" sz="1400" b="1" dirty="0">
                <a:solidFill>
                  <a:schemeClr val="dk1"/>
                </a:solidFill>
              </a:rPr>
              <a:t>30% </a:t>
            </a:r>
            <a:r>
              <a:rPr lang="en-US" sz="1400" dirty="0">
                <a:solidFill>
                  <a:schemeClr val="dk1"/>
                </a:solidFill>
              </a:rPr>
              <a:t>per pupil subsidy, the lease subsidy was raised to </a:t>
            </a:r>
            <a:r>
              <a:rPr lang="en-US" sz="1400" b="1" dirty="0">
                <a:solidFill>
                  <a:schemeClr val="dk1"/>
                </a:solidFill>
              </a:rPr>
              <a:t>$4,727.70 </a:t>
            </a:r>
            <a:r>
              <a:rPr lang="en-US" sz="1400" dirty="0">
                <a:solidFill>
                  <a:schemeClr val="dk1"/>
                </a:solidFill>
              </a:rPr>
              <a:t>per pupil during the 2018-2019 school year</a:t>
            </a:r>
            <a:r>
              <a:rPr lang="en-US" sz="1400" dirty="0"/>
              <a:t>.</a:t>
            </a:r>
            <a:endParaRPr dirty="0"/>
          </a:p>
          <a:p>
            <a:pPr marL="114300" lvl="0" indent="0" algn="l" rtl="0">
              <a:lnSpc>
                <a:spcPct val="115000"/>
              </a:lnSpc>
              <a:spcBef>
                <a:spcPts val="0"/>
              </a:spcBef>
              <a:spcAft>
                <a:spcPts val="0"/>
              </a:spcAft>
              <a:buSzPts val="1800"/>
              <a:buNone/>
            </a:pPr>
            <a:endParaRPr sz="1400" dirty="0"/>
          </a:p>
          <a:p>
            <a:pPr marL="457200" lvl="0" indent="-342900" algn="l" rtl="0">
              <a:lnSpc>
                <a:spcPct val="115000"/>
              </a:lnSpc>
              <a:spcBef>
                <a:spcPts val="0"/>
              </a:spcBef>
              <a:spcAft>
                <a:spcPts val="0"/>
              </a:spcAft>
              <a:buSzPts val="1800"/>
              <a:buChar char="●"/>
            </a:pPr>
            <a:r>
              <a:rPr lang="en-US" sz="1400" dirty="0">
                <a:solidFill>
                  <a:schemeClr val="dk1"/>
                </a:solidFill>
              </a:rPr>
              <a:t>As of </a:t>
            </a:r>
            <a:r>
              <a:rPr lang="en-US" sz="1400" b="1" dirty="0">
                <a:solidFill>
                  <a:schemeClr val="dk1"/>
                </a:solidFill>
              </a:rPr>
              <a:t>April 2019</a:t>
            </a:r>
            <a:r>
              <a:rPr lang="en-US" sz="1400" dirty="0">
                <a:solidFill>
                  <a:schemeClr val="dk1"/>
                </a:solidFill>
              </a:rPr>
              <a:t>, per pupil funding for NYC charter schools again increased to </a:t>
            </a:r>
            <a:r>
              <a:rPr lang="en-US" sz="1400" b="1" dirty="0">
                <a:solidFill>
                  <a:schemeClr val="dk1"/>
                </a:solidFill>
              </a:rPr>
              <a:t>$16,154</a:t>
            </a:r>
            <a:r>
              <a:rPr lang="en-US" sz="1400" dirty="0">
                <a:solidFill>
                  <a:schemeClr val="dk1"/>
                </a:solidFill>
              </a:rPr>
              <a:t> so that the student lease subsidy is approximately </a:t>
            </a:r>
            <a:r>
              <a:rPr lang="en-US" sz="1400" b="1" dirty="0">
                <a:solidFill>
                  <a:schemeClr val="dk1"/>
                </a:solidFill>
              </a:rPr>
              <a:t>$4,846 </a:t>
            </a:r>
            <a:r>
              <a:rPr lang="en-US" sz="1400" dirty="0">
                <a:solidFill>
                  <a:schemeClr val="dk1"/>
                </a:solidFill>
              </a:rPr>
              <a:t>per pupil for FY 2020.  </a:t>
            </a:r>
            <a:endParaRPr dirty="0"/>
          </a:p>
          <a:p>
            <a:pPr marL="457200" lvl="0" indent="-228600" algn="l" rtl="0">
              <a:lnSpc>
                <a:spcPct val="115000"/>
              </a:lnSpc>
              <a:spcBef>
                <a:spcPts val="0"/>
              </a:spcBef>
              <a:spcAft>
                <a:spcPts val="0"/>
              </a:spcAft>
              <a:buSzPts val="1800"/>
              <a:buNone/>
            </a:pPr>
            <a:endParaRPr sz="1400" dirty="0">
              <a:solidFill>
                <a:schemeClr val="dk1"/>
              </a:solidFill>
            </a:endParaRPr>
          </a:p>
          <a:p>
            <a:pPr marL="457200" lvl="0" indent="-342900" algn="l" rtl="0">
              <a:lnSpc>
                <a:spcPct val="115000"/>
              </a:lnSpc>
              <a:spcBef>
                <a:spcPts val="0"/>
              </a:spcBef>
              <a:spcAft>
                <a:spcPts val="0"/>
              </a:spcAft>
              <a:buSzPts val="1800"/>
              <a:buChar char="●"/>
            </a:pPr>
            <a:r>
              <a:rPr lang="en-US" sz="1400" b="1" i="1" dirty="0">
                <a:solidFill>
                  <a:schemeClr val="dk1"/>
                </a:solidFill>
              </a:rPr>
              <a:t>Thus, the per pupil subsidy for charter rental assistance in New York City has increased by nearly 72 percent since FY 2017</a:t>
            </a:r>
            <a:r>
              <a:rPr lang="en-US" sz="1600" b="1" i="1" dirty="0">
                <a:solidFill>
                  <a:schemeClr val="dk1"/>
                </a:solidFill>
              </a:rPr>
              <a:t>.  Is this fair compared to actual rental costs in NYC?</a:t>
            </a:r>
            <a:endParaRPr dirty="0"/>
          </a:p>
          <a:p>
            <a:pPr marL="457200" lvl="0" indent="-228600" algn="l" rtl="0">
              <a:lnSpc>
                <a:spcPct val="115000"/>
              </a:lnSpc>
              <a:spcBef>
                <a:spcPts val="0"/>
              </a:spcBef>
              <a:spcAft>
                <a:spcPts val="0"/>
              </a:spcAft>
              <a:buSzPts val="1800"/>
              <a:buNone/>
            </a:pPr>
            <a:endParaRPr sz="2000" dirty="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2600</Words>
  <Application>Microsoft Office PowerPoint</Application>
  <PresentationFormat>On-screen Show (16:9)</PresentationFormat>
  <Paragraphs>259</Paragraphs>
  <Slides>41</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Noto Sans Symbols</vt:lpstr>
      <vt:lpstr>Wingdings</vt:lpstr>
      <vt:lpstr>Simple Light</vt:lpstr>
      <vt:lpstr>Charter School Facility Costs</vt:lpstr>
      <vt:lpstr>Total spending= matching funds to co-located public schools + charter subsidies for space  </vt:lpstr>
      <vt:lpstr>Matching funds for co-located public schools</vt:lpstr>
      <vt:lpstr>PowerPoint Presentation</vt:lpstr>
      <vt:lpstr>PowerPoint Presentation</vt:lpstr>
      <vt:lpstr>PowerPoint Presentation</vt:lpstr>
      <vt:lpstr>   The 15 public schools that lacked the most in matching funds for facility upgrades were ALL co-located with Success Academy charter schools.  Following are the three public schools that lacked the most in matching funds:</vt:lpstr>
      <vt:lpstr>Mickey Mantle School (M811)</vt:lpstr>
      <vt:lpstr> P.S 368 (K368)</vt:lpstr>
      <vt:lpstr>Mosaic Preparatory Academy/ P.S 375 (M375)</vt:lpstr>
      <vt:lpstr>Why does the DOE not fully match the funds spent?</vt:lpstr>
      <vt:lpstr>NYS Education Law 2853</vt:lpstr>
      <vt:lpstr>Also this possible interpretation of law doesn’t make sense given huge disparities in some cases </vt:lpstr>
      <vt:lpstr>Also – why doesn’t DOE turn down more requests?</vt:lpstr>
      <vt:lpstr>PowerPoint Presentation</vt:lpstr>
      <vt:lpstr>PowerPoint Presentation</vt:lpstr>
      <vt:lpstr>PowerPoint Presentation</vt:lpstr>
      <vt:lpstr>Lease Subsidies</vt:lpstr>
      <vt:lpstr>Process for lease subsidies is complex </vt:lpstr>
      <vt:lpstr>Lease Subsidies </vt:lpstr>
      <vt:lpstr>Amount spent per school on the lease subsidy for space has increased rapidly </vt:lpstr>
      <vt:lpstr>PowerPoint Presentation</vt:lpstr>
      <vt:lpstr>8 Charters receive lease subsidies though their buildings owned by related parties</vt:lpstr>
      <vt:lpstr>Examples </vt:lpstr>
      <vt:lpstr>Harlem Village Academy</vt:lpstr>
      <vt:lpstr>Harlem Children’s Zone Promise Academy II</vt:lpstr>
      <vt:lpstr>Family Life Charter Schools</vt:lpstr>
      <vt:lpstr>East Harlem Scholars Academy</vt:lpstr>
      <vt:lpstr>7. Metropolitan Lighthouse Charter School</vt:lpstr>
      <vt:lpstr> DREAM Charter School</vt:lpstr>
      <vt:lpstr>PowerPoint Presentation</vt:lpstr>
      <vt:lpstr>PowerPoint Presentation</vt:lpstr>
      <vt:lpstr>Opportunity Costs </vt:lpstr>
      <vt:lpstr>PowerPoint Presentation</vt:lpstr>
      <vt:lpstr>Policy questions and proposals </vt:lpstr>
      <vt:lpstr>Should NYC be obligated to pay for private space for charters at all?</vt:lpstr>
      <vt:lpstr>Officials should examine DOE’s spending on schools  co-located with charters </vt:lpstr>
      <vt:lpstr>Independent audit should investigate amount DOE spent on lease subsidies for charter school rent is correctly applied </vt:lpstr>
      <vt:lpstr>Audit should also examine whether DOE should require charters go through appeal process rather than leasing schools directly for them     </vt:lpstr>
      <vt:lpstr>Auditors should analyze whether DOE should be providing lease subsidies for charters whose space is owned by related parties  </vt:lpstr>
      <vt:lpstr>IBO or another independent analyst should assess whether the 72% increase in per-student subsidy for charter rent since 2016 is reasonable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Charter School Facility Costs</dc:title>
  <dc:creator>Leonie</dc:creator>
  <cp:lastModifiedBy>leonie haimson</cp:lastModifiedBy>
  <cp:revision>35</cp:revision>
  <cp:lastPrinted>2019-10-18T16:16:37Z</cp:lastPrinted>
  <dcterms:modified xsi:type="dcterms:W3CDTF">2019-10-19T17:27:42Z</dcterms:modified>
</cp:coreProperties>
</file>