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2.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3.bin" ContentType="application/vnd.openxmlformats-officedocument.oleObject"/>
  <Override PartName="/ppt/charts/chart1.xml" ContentType="application/vnd.openxmlformats-officedocument.drawingml.chart+xml"/>
  <Override PartName="/ppt/notesSlides/notesSlide11.xml" ContentType="application/vnd.openxmlformats-officedocument.presentationml.notesSlide+xml"/>
  <Override PartName="/ppt/embeddings/oleObject4.bin" ContentType="application/vnd.openxmlformats-officedocument.oleObject"/>
  <Override PartName="/ppt/notesSlides/notesSlide12.xml" ContentType="application/vnd.openxmlformats-officedocument.presentationml.notesSlide+xml"/>
  <Override PartName="/ppt/embeddings/oleObject5.bin" ContentType="application/vnd.openxmlformats-officedocument.oleObject"/>
  <Override PartName="/ppt/notesSlides/notesSlide13.xml" ContentType="application/vnd.openxmlformats-officedocument.presentationml.notesSlide+xml"/>
  <Override PartName="/ppt/embeddings/oleObject6.bin" ContentType="application/vnd.openxmlformats-officedocument.oleObject"/>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4"/>
  </p:notesMasterIdLst>
  <p:handoutMasterIdLst>
    <p:handoutMasterId r:id="rId45"/>
  </p:handoutMasterIdLst>
  <p:sldIdLst>
    <p:sldId id="256" r:id="rId2"/>
    <p:sldId id="314" r:id="rId3"/>
    <p:sldId id="278" r:id="rId4"/>
    <p:sldId id="313" r:id="rId5"/>
    <p:sldId id="328" r:id="rId6"/>
    <p:sldId id="370" r:id="rId7"/>
    <p:sldId id="260" r:id="rId8"/>
    <p:sldId id="373" r:id="rId9"/>
    <p:sldId id="345" r:id="rId10"/>
    <p:sldId id="287" r:id="rId11"/>
    <p:sldId id="380" r:id="rId12"/>
    <p:sldId id="364" r:id="rId13"/>
    <p:sldId id="263" r:id="rId14"/>
    <p:sldId id="333" r:id="rId15"/>
    <p:sldId id="334" r:id="rId16"/>
    <p:sldId id="337" r:id="rId17"/>
    <p:sldId id="378" r:id="rId18"/>
    <p:sldId id="338" r:id="rId19"/>
    <p:sldId id="339" r:id="rId20"/>
    <p:sldId id="340" r:id="rId21"/>
    <p:sldId id="346" r:id="rId22"/>
    <p:sldId id="369" r:id="rId23"/>
    <p:sldId id="381" r:id="rId24"/>
    <p:sldId id="382" r:id="rId25"/>
    <p:sldId id="350" r:id="rId26"/>
    <p:sldId id="367" r:id="rId27"/>
    <p:sldId id="372" r:id="rId28"/>
    <p:sldId id="376" r:id="rId29"/>
    <p:sldId id="377" r:id="rId30"/>
    <p:sldId id="304" r:id="rId31"/>
    <p:sldId id="351" r:id="rId32"/>
    <p:sldId id="383" r:id="rId33"/>
    <p:sldId id="384" r:id="rId34"/>
    <p:sldId id="385" r:id="rId35"/>
    <p:sldId id="386" r:id="rId36"/>
    <p:sldId id="387" r:id="rId37"/>
    <p:sldId id="358" r:id="rId38"/>
    <p:sldId id="359" r:id="rId39"/>
    <p:sldId id="368" r:id="rId40"/>
    <p:sldId id="277" r:id="rId41"/>
    <p:sldId id="388" r:id="rId42"/>
    <p:sldId id="308"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33" autoAdjust="0"/>
    <p:restoredTop sz="96057" autoAdjust="0"/>
  </p:normalViewPr>
  <p:slideViewPr>
    <p:cSldViewPr>
      <p:cViewPr>
        <p:scale>
          <a:sx n="70" d="100"/>
          <a:sy n="70" d="100"/>
        </p:scale>
        <p:origin x="-2120" y="-744"/>
      </p:cViewPr>
      <p:guideLst>
        <p:guide orient="horz" pos="2160"/>
        <p:guide pos="2880"/>
      </p:guideLst>
    </p:cSldViewPr>
  </p:slideViewPr>
  <p:outlineViewPr>
    <p:cViewPr>
      <p:scale>
        <a:sx n="33" d="100"/>
        <a:sy n="33" d="100"/>
      </p:scale>
      <p:origin x="0" y="3978"/>
    </p:cViewPr>
  </p:outlineViewPr>
  <p:notesTextViewPr>
    <p:cViewPr>
      <p:scale>
        <a:sx n="1" d="1"/>
        <a:sy n="1" d="1"/>
      </p:scale>
      <p:origin x="0" y="0"/>
    </p:cViewPr>
  </p:notesTextViewPr>
  <p:sorterViewPr>
    <p:cViewPr>
      <p:scale>
        <a:sx n="66" d="100"/>
        <a:sy n="66" d="100"/>
      </p:scale>
      <p:origin x="0" y="656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tx>
            <c:strRef>
              <c:f>Sheet1!$B$1</c:f>
              <c:strCache>
                <c:ptCount val="1"/>
                <c:pt idx="0">
                  <c:v>Reading</c:v>
                </c:pt>
              </c:strCache>
            </c:strRef>
          </c:tx>
          <c:cat>
            <c:numRef>
              <c:f>Sheet1!$A$2:$A$4</c:f>
              <c:numCache>
                <c:formatCode>General</c:formatCode>
                <c:ptCount val="3"/>
                <c:pt idx="0">
                  <c:v>2012.0</c:v>
                </c:pt>
                <c:pt idx="1">
                  <c:v>2013.0</c:v>
                </c:pt>
                <c:pt idx="2">
                  <c:v>2014.0</c:v>
                </c:pt>
              </c:numCache>
            </c:numRef>
          </c:cat>
          <c:val>
            <c:numRef>
              <c:f>Sheet1!$B$2:$B$4</c:f>
              <c:numCache>
                <c:formatCode>General</c:formatCode>
                <c:ptCount val="3"/>
                <c:pt idx="0">
                  <c:v>73.0</c:v>
                </c:pt>
                <c:pt idx="1">
                  <c:v>70.0</c:v>
                </c:pt>
                <c:pt idx="2">
                  <c:v>75.0</c:v>
                </c:pt>
              </c:numCache>
            </c:numRef>
          </c:val>
          <c:smooth val="0"/>
        </c:ser>
        <c:ser>
          <c:idx val="1"/>
          <c:order val="1"/>
          <c:tx>
            <c:strRef>
              <c:f>Sheet1!$C$1</c:f>
              <c:strCache>
                <c:ptCount val="1"/>
                <c:pt idx="0">
                  <c:v>Math</c:v>
                </c:pt>
              </c:strCache>
            </c:strRef>
          </c:tx>
          <c:cat>
            <c:numRef>
              <c:f>Sheet1!$A$2:$A$4</c:f>
              <c:numCache>
                <c:formatCode>General</c:formatCode>
                <c:ptCount val="3"/>
                <c:pt idx="0">
                  <c:v>2012.0</c:v>
                </c:pt>
                <c:pt idx="1">
                  <c:v>2013.0</c:v>
                </c:pt>
                <c:pt idx="2">
                  <c:v>2014.0</c:v>
                </c:pt>
              </c:numCache>
            </c:numRef>
          </c:cat>
          <c:val>
            <c:numRef>
              <c:f>Sheet1!$C$2:$C$4</c:f>
              <c:numCache>
                <c:formatCode>General</c:formatCode>
                <c:ptCount val="3"/>
                <c:pt idx="0">
                  <c:v>75.0</c:v>
                </c:pt>
                <c:pt idx="1">
                  <c:v>75.0</c:v>
                </c:pt>
                <c:pt idx="2">
                  <c:v>76.0</c:v>
                </c:pt>
              </c:numCache>
            </c:numRef>
          </c:val>
          <c:smooth val="0"/>
        </c:ser>
        <c:ser>
          <c:idx val="2"/>
          <c:order val="2"/>
          <c:tx>
            <c:strRef>
              <c:f>Sheet1!$D$1</c:f>
              <c:strCache>
                <c:ptCount val="1"/>
                <c:pt idx="0">
                  <c:v>Social Studies</c:v>
                </c:pt>
              </c:strCache>
            </c:strRef>
          </c:tx>
          <c:cat>
            <c:numRef>
              <c:f>Sheet1!$A$2:$A$4</c:f>
              <c:numCache>
                <c:formatCode>General</c:formatCode>
                <c:ptCount val="3"/>
                <c:pt idx="0">
                  <c:v>2012.0</c:v>
                </c:pt>
                <c:pt idx="1">
                  <c:v>2013.0</c:v>
                </c:pt>
                <c:pt idx="2">
                  <c:v>2014.0</c:v>
                </c:pt>
              </c:numCache>
            </c:numRef>
          </c:cat>
          <c:val>
            <c:numRef>
              <c:f>Sheet1!$D$2:$D$4</c:f>
              <c:numCache>
                <c:formatCode>General</c:formatCode>
                <c:ptCount val="3"/>
                <c:pt idx="0">
                  <c:v>68.0</c:v>
                </c:pt>
                <c:pt idx="1">
                  <c:v>69.0</c:v>
                </c:pt>
                <c:pt idx="2">
                  <c:v>76.0</c:v>
                </c:pt>
              </c:numCache>
            </c:numRef>
          </c:val>
          <c:smooth val="0"/>
        </c:ser>
        <c:ser>
          <c:idx val="3"/>
          <c:order val="3"/>
          <c:tx>
            <c:strRef>
              <c:f>Sheet1!$E$1</c:f>
              <c:strCache>
                <c:ptCount val="1"/>
                <c:pt idx="0">
                  <c:v>Science</c:v>
                </c:pt>
              </c:strCache>
            </c:strRef>
          </c:tx>
          <c:cat>
            <c:numRef>
              <c:f>Sheet1!$A$2:$A$4</c:f>
              <c:numCache>
                <c:formatCode>General</c:formatCode>
                <c:ptCount val="3"/>
                <c:pt idx="0">
                  <c:v>2012.0</c:v>
                </c:pt>
                <c:pt idx="1">
                  <c:v>2013.0</c:v>
                </c:pt>
                <c:pt idx="2">
                  <c:v>2014.0</c:v>
                </c:pt>
              </c:numCache>
            </c:numRef>
          </c:cat>
          <c:val>
            <c:numRef>
              <c:f>Sheet1!$E$2:$E$4</c:f>
              <c:numCache>
                <c:formatCode>General</c:formatCode>
                <c:ptCount val="3"/>
                <c:pt idx="0">
                  <c:v>75.0</c:v>
                </c:pt>
                <c:pt idx="1">
                  <c:v>73.0</c:v>
                </c:pt>
                <c:pt idx="2">
                  <c:v>79.0</c:v>
                </c:pt>
              </c:numCache>
            </c:numRef>
          </c:val>
          <c:smooth val="0"/>
        </c:ser>
        <c:dLbls>
          <c:showLegendKey val="0"/>
          <c:showVal val="0"/>
          <c:showCatName val="0"/>
          <c:showSerName val="0"/>
          <c:showPercent val="0"/>
          <c:showBubbleSize val="0"/>
        </c:dLbls>
        <c:marker val="1"/>
        <c:smooth val="0"/>
        <c:axId val="2044965736"/>
        <c:axId val="2124279848"/>
      </c:lineChart>
      <c:catAx>
        <c:axId val="2044965736"/>
        <c:scaling>
          <c:orientation val="minMax"/>
        </c:scaling>
        <c:delete val="0"/>
        <c:axPos val="b"/>
        <c:numFmt formatCode="General" sourceLinked="1"/>
        <c:majorTickMark val="out"/>
        <c:minorTickMark val="none"/>
        <c:tickLblPos val="nextTo"/>
        <c:crossAx val="2124279848"/>
        <c:crosses val="autoZero"/>
        <c:auto val="1"/>
        <c:lblAlgn val="ctr"/>
        <c:lblOffset val="100"/>
        <c:noMultiLvlLbl val="0"/>
      </c:catAx>
      <c:valAx>
        <c:axId val="2124279848"/>
        <c:scaling>
          <c:orientation val="minMax"/>
        </c:scaling>
        <c:delete val="0"/>
        <c:axPos val="l"/>
        <c:majorGridlines/>
        <c:numFmt formatCode="General" sourceLinked="1"/>
        <c:majorTickMark val="out"/>
        <c:minorTickMark val="none"/>
        <c:tickLblPos val="nextTo"/>
        <c:crossAx val="204496573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11EE45A-F915-4EE3-9E93-0E6164A4D3BF}" type="datetimeFigureOut">
              <a:rPr lang="en-US" smtClean="0"/>
              <a:pPr/>
              <a:t>2/21/15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E096D55-63A6-41E0-9FE9-82059CC0E732}" type="slidenum">
              <a:rPr lang="en-US" smtClean="0"/>
              <a:pPr/>
              <a:t>‹#›</a:t>
            </a:fld>
            <a:endParaRPr lang="en-US"/>
          </a:p>
        </p:txBody>
      </p:sp>
    </p:spTree>
    <p:extLst>
      <p:ext uri="{BB962C8B-B14F-4D97-AF65-F5344CB8AC3E}">
        <p14:creationId xmlns:p14="http://schemas.microsoft.com/office/powerpoint/2010/main" val="4207164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338AF360-D39A-43C0-A601-EEB54FC49BEC}" type="datetimeFigureOut">
              <a:rPr lang="en-US" smtClean="0"/>
              <a:pPr/>
              <a:t>2/21/15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9F6916C-E495-4284-8201-CF35DB1939D2}" type="slidenum">
              <a:rPr lang="en-US" smtClean="0"/>
              <a:pPr/>
              <a:t>‹#›</a:t>
            </a:fld>
            <a:endParaRPr lang="en-US"/>
          </a:p>
        </p:txBody>
      </p:sp>
    </p:spTree>
    <p:extLst>
      <p:ext uri="{BB962C8B-B14F-4D97-AF65-F5344CB8AC3E}">
        <p14:creationId xmlns:p14="http://schemas.microsoft.com/office/powerpoint/2010/main" val="4284029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2</a:t>
            </a:fld>
            <a:endParaRPr lang="en-US"/>
          </a:p>
        </p:txBody>
      </p:sp>
    </p:spTree>
    <p:extLst>
      <p:ext uri="{BB962C8B-B14F-4D97-AF65-F5344CB8AC3E}">
        <p14:creationId xmlns:p14="http://schemas.microsoft.com/office/powerpoint/2010/main" val="1925142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7</a:t>
            </a:fld>
            <a:endParaRPr lang="en-US"/>
          </a:p>
        </p:txBody>
      </p:sp>
    </p:spTree>
    <p:extLst>
      <p:ext uri="{BB962C8B-B14F-4D97-AF65-F5344CB8AC3E}">
        <p14:creationId xmlns:p14="http://schemas.microsoft.com/office/powerpoint/2010/main" val="2925643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8</a:t>
            </a:fld>
            <a:endParaRPr lang="en-US"/>
          </a:p>
        </p:txBody>
      </p:sp>
    </p:spTree>
    <p:extLst>
      <p:ext uri="{BB962C8B-B14F-4D97-AF65-F5344CB8AC3E}">
        <p14:creationId xmlns:p14="http://schemas.microsoft.com/office/powerpoint/2010/main" val="2925643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9</a:t>
            </a:fld>
            <a:endParaRPr lang="en-US"/>
          </a:p>
        </p:txBody>
      </p:sp>
    </p:spTree>
    <p:extLst>
      <p:ext uri="{BB962C8B-B14F-4D97-AF65-F5344CB8AC3E}">
        <p14:creationId xmlns:p14="http://schemas.microsoft.com/office/powerpoint/2010/main" val="1925142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10</a:t>
            </a:fld>
            <a:endParaRPr lang="en-US"/>
          </a:p>
        </p:txBody>
      </p:sp>
    </p:spTree>
    <p:extLst>
      <p:ext uri="{BB962C8B-B14F-4D97-AF65-F5344CB8AC3E}">
        <p14:creationId xmlns:p14="http://schemas.microsoft.com/office/powerpoint/2010/main" val="179545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13</a:t>
            </a:fld>
            <a:endParaRPr lang="en-US"/>
          </a:p>
        </p:txBody>
      </p:sp>
    </p:spTree>
    <p:extLst>
      <p:ext uri="{BB962C8B-B14F-4D97-AF65-F5344CB8AC3E}">
        <p14:creationId xmlns:p14="http://schemas.microsoft.com/office/powerpoint/2010/main" val="1708441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673F55-BBEB-4104-93FF-6DC6432A10F6}" type="slidenum">
              <a:rPr lang="en-US" smtClean="0">
                <a:cs typeface="Arial" charset="0"/>
              </a:rPr>
              <a:pPr fontAlgn="base">
                <a:spcBef>
                  <a:spcPct val="0"/>
                </a:spcBef>
                <a:spcAft>
                  <a:spcPct val="0"/>
                </a:spcAft>
                <a:defRPr/>
              </a:pPr>
              <a:t>14</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8041FF-CA73-4227-93E3-74D0AC7AEDB6}" type="slidenum">
              <a:rPr lang="en-US" smtClean="0">
                <a:cs typeface="Arial" charset="0"/>
              </a:rPr>
              <a:pPr fontAlgn="base">
                <a:spcBef>
                  <a:spcPct val="0"/>
                </a:spcBef>
                <a:spcAft>
                  <a:spcPct val="0"/>
                </a:spcAft>
                <a:defRPr/>
              </a:pPr>
              <a:t>15</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F37309-1831-4F7A-8E0A-B97C2A532749}" type="slidenum">
              <a:rPr lang="en-US" smtClean="0">
                <a:cs typeface="Arial" charset="0"/>
              </a:rPr>
              <a:pPr fontAlgn="base">
                <a:spcBef>
                  <a:spcPct val="0"/>
                </a:spcBef>
                <a:spcAft>
                  <a:spcPct val="0"/>
                </a:spcAft>
                <a:defRPr/>
              </a:pPr>
              <a:t>16</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8CFB53-ABE7-4EB3-96AE-0BCF06BFBD23}" type="slidenum">
              <a:rPr lang="en-US" smtClean="0">
                <a:cs typeface="Arial" charset="0"/>
              </a:rPr>
              <a:pPr fontAlgn="base">
                <a:spcBef>
                  <a:spcPct val="0"/>
                </a:spcBef>
                <a:spcAft>
                  <a:spcPct val="0"/>
                </a:spcAft>
                <a:defRPr/>
              </a:pPr>
              <a:t>18</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A63414-6214-406C-B91D-6769E4344A55}" type="slidenum">
              <a:rPr lang="en-US" smtClean="0">
                <a:cs typeface="Arial" charset="0"/>
              </a:rPr>
              <a:pPr fontAlgn="base">
                <a:spcBef>
                  <a:spcPct val="0"/>
                </a:spcBef>
                <a:spcAft>
                  <a:spcPct val="0"/>
                </a:spcAft>
                <a:defRPr/>
              </a:pPr>
              <a:t>19</a:t>
            </a:fld>
            <a:endParaRPr lang="en-US"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25CA3B-0EAF-4715-BB15-3C0BE798C52B}" type="slidenum">
              <a:rPr lang="en-US" smtClean="0">
                <a:cs typeface="Arial" charset="0"/>
              </a:rPr>
              <a:pPr fontAlgn="base">
                <a:spcBef>
                  <a:spcPct val="0"/>
                </a:spcBef>
                <a:spcAft>
                  <a:spcPct val="0"/>
                </a:spcAft>
                <a:defRPr/>
              </a:pPr>
              <a:t>20</a:t>
            </a:fld>
            <a:endParaRPr lang="en-US"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21</a:t>
            </a:fld>
            <a:endParaRPr lang="en-US"/>
          </a:p>
        </p:txBody>
      </p:sp>
    </p:spTree>
    <p:extLst>
      <p:ext uri="{BB962C8B-B14F-4D97-AF65-F5344CB8AC3E}">
        <p14:creationId xmlns:p14="http://schemas.microsoft.com/office/powerpoint/2010/main" val="1925142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62C44A-D008-4860-A6D5-4ECF0308143A}" type="slidenum">
              <a:rPr lang="en-US" smtClean="0">
                <a:cs typeface="Arial" charset="0"/>
              </a:rPr>
              <a:pPr fontAlgn="base">
                <a:spcBef>
                  <a:spcPct val="0"/>
                </a:spcBef>
                <a:spcAft>
                  <a:spcPct val="0"/>
                </a:spcAft>
                <a:defRPr/>
              </a:pPr>
              <a:t>25</a:t>
            </a:fld>
            <a:endParaRPr lang="en-U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31</a:t>
            </a:fld>
            <a:endParaRPr lang="en-US"/>
          </a:p>
        </p:txBody>
      </p:sp>
    </p:spTree>
    <p:extLst>
      <p:ext uri="{BB962C8B-B14F-4D97-AF65-F5344CB8AC3E}">
        <p14:creationId xmlns:p14="http://schemas.microsoft.com/office/powerpoint/2010/main" val="1925142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32</a:t>
            </a:fld>
            <a:endParaRPr lang="en-US"/>
          </a:p>
        </p:txBody>
      </p:sp>
    </p:spTree>
    <p:extLst>
      <p:ext uri="{BB962C8B-B14F-4D97-AF65-F5344CB8AC3E}">
        <p14:creationId xmlns:p14="http://schemas.microsoft.com/office/powerpoint/2010/main" val="1925142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F6916C-E495-4284-8201-CF35DB1939D2}" type="slidenum">
              <a:rPr lang="en-US" smtClean="0"/>
              <a:pPr/>
              <a:t>37</a:t>
            </a:fld>
            <a:endParaRPr lang="en-US"/>
          </a:p>
        </p:txBody>
      </p:sp>
    </p:spTree>
    <p:extLst>
      <p:ext uri="{BB962C8B-B14F-4D97-AF65-F5344CB8AC3E}">
        <p14:creationId xmlns:p14="http://schemas.microsoft.com/office/powerpoint/2010/main" val="1925142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200" b="1">
                <a:solidFill>
                  <a:srgbClr val="FFFFFF"/>
                </a:solidFill>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27189066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b="1">
                <a:solidFill>
                  <a:schemeClr val="tx2">
                    <a:lumMod val="75000"/>
                  </a:schemeClr>
                </a:solidFill>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5791200" y="6324600"/>
            <a:ext cx="2895600" cy="365125"/>
          </a:xfrm>
          <a:prstGeom prst="rect">
            <a:avLst/>
          </a:prstGeom>
        </p:spPr>
        <p:txBody>
          <a:bodyPr/>
          <a:lstStyle>
            <a:lvl1pPr>
              <a:defRPr>
                <a:solidFill>
                  <a:schemeClr val="tx2">
                    <a:lumMod val="75000"/>
                  </a:schemeClr>
                </a:solidFill>
              </a:defRPr>
            </a:lvl1pPr>
          </a:lstStyle>
          <a:p>
            <a:fld id="{85FC6D44-F7AC-40D7-A43B-4A6AFDC732DE}" type="slidenum">
              <a:rPr lang="en-US" smtClean="0"/>
              <a:pPr/>
              <a:t>‹#›</a:t>
            </a:fld>
            <a:endParaRPr lang="en-US" dirty="0"/>
          </a:p>
        </p:txBody>
      </p:sp>
    </p:spTree>
    <p:extLst>
      <p:ext uri="{BB962C8B-B14F-4D97-AF65-F5344CB8AC3E}">
        <p14:creationId xmlns:p14="http://schemas.microsoft.com/office/powerpoint/2010/main" val="256069059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200" b="1" cap="all">
                <a:solidFill>
                  <a:schemeClr val="tx2">
                    <a:lumMod val="75000"/>
                  </a:schemeClr>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2326355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565534774"/>
      </p:ext>
    </p:extLst>
  </p:cSld>
  <p:clrMapOvr>
    <a:masterClrMapping/>
  </p:clrMapOvr>
  <p:transition xmlns:p14="http://schemas.microsoft.com/office/powerpoint/2010/mai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lumMod val="7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128501430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lumMod val="75000"/>
                  </a:schemeClr>
                </a:solidFill>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582559702"/>
      </p:ext>
    </p:extLst>
  </p:cSld>
  <p:clrMapOvr>
    <a:masterClrMapping/>
  </p:clrMapOvr>
  <p:transition xmlns:p14="http://schemas.microsoft.com/office/powerpoint/2010/mai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119401083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2955938064"/>
      </p:ext>
    </p:extLst>
  </p:cSld>
  <p:clrMapOvr>
    <a:masterClrMapping/>
  </p:clrMapOvr>
  <p:transition xmlns:p14="http://schemas.microsoft.com/office/powerpoint/2010/mai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3560674137"/>
      </p:ext>
    </p:extLst>
  </p:cSld>
  <p:clrMapOvr>
    <a:masterClrMapping/>
  </p:clrMapOvr>
  <p:transition xmlns:p14="http://schemas.microsoft.com/office/powerpoint/2010/mai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150523622"/>
      </p:ext>
    </p:extLst>
  </p:cSld>
  <p:clrMapOvr>
    <a:masterClrMapping/>
  </p:clrMapOvr>
  <p:transition xmlns:p14="http://schemas.microsoft.com/office/powerpoint/2010/mai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A704A08-BD8B-4AF7-85CA-9C8C446A1F3A}" type="datetimeFigureOut">
              <a:rPr lang="en-US" smtClean="0"/>
              <a:pPr/>
              <a:t>2/21/15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6788340-CBB4-4C1F-B2E1-D26B907F73F3}" type="slidenum">
              <a:rPr lang="en-US" smtClean="0"/>
              <a:pPr/>
              <a:t>‹#›</a:t>
            </a:fld>
            <a:endParaRPr lang="en-US"/>
          </a:p>
        </p:txBody>
      </p:sp>
    </p:spTree>
    <p:extLst>
      <p:ext uri="{BB962C8B-B14F-4D97-AF65-F5344CB8AC3E}">
        <p14:creationId xmlns:p14="http://schemas.microsoft.com/office/powerpoint/2010/main" val="1265714250"/>
      </p:ext>
    </p:extLst>
  </p:cSld>
  <p:clrMapOvr>
    <a:masterClrMapping/>
  </p:clrMapOvr>
  <p:transition xmlns:p14="http://schemas.microsoft.com/office/powerpoint/2010/main">
    <p:zoom/>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userDrawn="1"/>
        </p:nvGrpSpPr>
        <p:grpSpPr>
          <a:xfrm>
            <a:off x="0" y="-22225"/>
            <a:ext cx="9144000" cy="1089025"/>
            <a:chOff x="0" y="-22225"/>
            <a:chExt cx="9144000" cy="1089025"/>
          </a:xfrm>
        </p:grpSpPr>
        <p:sp>
          <p:nvSpPr>
            <p:cNvPr id="5" name="Rectangle 4"/>
            <p:cNvSpPr/>
            <p:nvPr userDrawn="1"/>
          </p:nvSpPr>
          <p:spPr>
            <a:xfrm>
              <a:off x="1066800" y="-22225"/>
              <a:ext cx="8077200" cy="1089025"/>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rotWithShape="1">
            <a:blip r:embed="rId13" cstate="print">
              <a:extLst>
                <a:ext uri="{28A0092B-C50C-407E-A947-70E740481C1C}">
                  <a14:useLocalDpi xmlns:a14="http://schemas.microsoft.com/office/drawing/2010/main" val="0"/>
                </a:ext>
              </a:extLst>
            </a:blip>
            <a:srcRect r="84839"/>
            <a:stretch/>
          </p:blipFill>
          <p:spPr>
            <a:xfrm>
              <a:off x="0" y="-22225"/>
              <a:ext cx="1100667" cy="1089025"/>
            </a:xfrm>
            <a:prstGeom prst="rect">
              <a:avLst/>
            </a:prstGeom>
            <a:ln>
              <a:solidFill>
                <a:schemeClr val="bg2"/>
              </a:solidFill>
            </a:ln>
          </p:spPr>
        </p:pic>
        <p:cxnSp>
          <p:nvCxnSpPr>
            <p:cNvPr id="8" name="Straight Connector 7"/>
            <p:cNvCxnSpPr/>
            <p:nvPr userDrawn="1"/>
          </p:nvCxnSpPr>
          <p:spPr>
            <a:xfrm>
              <a:off x="0" y="1066800"/>
              <a:ext cx="9144000"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1295400" y="152400"/>
            <a:ext cx="7620000" cy="762000"/>
          </a:xfrm>
          <a:prstGeom prst="rect">
            <a:avLst/>
          </a:prstGeom>
        </p:spPr>
        <p:txBody>
          <a:bodyPr vert="horz" lIns="91440" tIns="45720" rIns="91440" bIns="45720" rtlCol="0" anchor="ctr">
            <a:normAutofit/>
          </a:bodyPr>
          <a:lstStyle/>
          <a:p>
            <a:pPr eaLnBrk="1" hangingPunct="1">
              <a:defRPr/>
            </a:pPr>
            <a:endParaRPr lang="en-US" sz="3600" kern="0" dirty="0">
              <a:solidFill>
                <a:schemeClr val="tx2"/>
              </a:solidFill>
              <a:effectLst>
                <a:outerShdw blurRad="38100" dist="38100" dir="2700000" algn="tl">
                  <a:srgbClr val="000000">
                    <a:alpha val="43137"/>
                  </a:srgbClr>
                </a:outerShdw>
              </a:effectLst>
              <a:cs typeface="Arial" pitchFamily="34" charset="0"/>
            </a:endParaRPr>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Box 3"/>
          <p:cNvSpPr txBox="1"/>
          <p:nvPr userDrawn="1"/>
        </p:nvSpPr>
        <p:spPr>
          <a:xfrm>
            <a:off x="8686800" y="6435341"/>
            <a:ext cx="457200" cy="369332"/>
          </a:xfrm>
          <a:prstGeom prst="rect">
            <a:avLst/>
          </a:prstGeom>
          <a:noFill/>
        </p:spPr>
        <p:txBody>
          <a:bodyPr wrap="square" rtlCol="0">
            <a:spAutoFit/>
          </a:bodyPr>
          <a:lstStyle/>
          <a:p>
            <a:fld id="{BDB61D21-4742-46E5-859A-9B69C3014932}"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260271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p:zoom/>
  </p:transition>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3200" kern="1200" baseline="0">
          <a:solidFill>
            <a:schemeClr val="tx2">
              <a:lumMod val="75000"/>
            </a:schemeClr>
          </a:solidFill>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package" Target="../embeddings/Microsoft_Excel_Sheet1.xlsx"/><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7.png"/><Relationship Id="rId5" Type="http://schemas.openxmlformats.org/officeDocument/2006/relationships/oleObject" Target="../embeddings/oleObject2.bin"/><Relationship Id="rId6" Type="http://schemas.openxmlformats.org/officeDocument/2006/relationships/package" Target="../embeddings/Microsoft_Excel_Sheet2.xlsx"/><Relationship Id="rId7"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3.bin"/><Relationship Id="rId5" Type="http://schemas.openxmlformats.org/officeDocument/2006/relationships/image" Target="../media/image9.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4.bin"/><Relationship Id="rId5" Type="http://schemas.openxmlformats.org/officeDocument/2006/relationships/image" Target="../media/image10.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5.bin"/><Relationship Id="rId5" Type="http://schemas.openxmlformats.org/officeDocument/2006/relationships/oleObject" Target="../embeddings/Microsoft_Excel_97_-_2004_Worksheet1.xls"/><Relationship Id="rId6" Type="http://schemas.openxmlformats.org/officeDocument/2006/relationships/image" Target="../media/image11.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6.bin"/><Relationship Id="rId5" Type="http://schemas.openxmlformats.org/officeDocument/2006/relationships/oleObject" Target="../embeddings/Microsoft_Excel_97_-_2004_Worksheet2.xls"/><Relationship Id="rId6" Type="http://schemas.openxmlformats.org/officeDocument/2006/relationships/image" Target="../media/image12.png"/><Relationship Id="rId1" Type="http://schemas.openxmlformats.org/officeDocument/2006/relationships/vmlDrawing" Target="../drawings/vmlDrawing6.vml"/><Relationship Id="rId2"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dallasnews.com/news/local-news/20141007-texas-sat-math-scores-hit-a-22-year-low.ec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ea.state.tx.us/acctres/Enroll_2011-12.pdf" TargetMode="External"/><Relationship Id="rId3" Type="http://schemas.openxmlformats.org/officeDocument/2006/relationships/hyperlink" Target="http://www.tea.state.tx.us/news_release.aspx?id=25769811943"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hyperlink" Target="http://www.facebook.com/tamsatx" TargetMode="External"/><Relationship Id="rId4" Type="http://schemas.openxmlformats.org/officeDocument/2006/relationships/hyperlink" Target="http://www.twitter.com/tamsatx" TargetMode="External"/><Relationship Id="rId5" Type="http://schemas.openxmlformats.org/officeDocument/2006/relationships/hyperlink" Target="mailto:BoardMember@tamsatx.org" TargetMode="External"/><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hyperlink" Target="http://www.tamsatx.or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5" name="Title 1"/>
          <p:cNvSpPr txBox="1">
            <a:spLocks/>
          </p:cNvSpPr>
          <p:nvPr/>
        </p:nvSpPr>
        <p:spPr>
          <a:xfrm>
            <a:off x="774632" y="1419061"/>
            <a:ext cx="7772400" cy="14700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tx2"/>
                </a:solidFill>
                <a:effectLst>
                  <a:outerShdw blurRad="38100" dist="38100" dir="2700000" algn="tl">
                    <a:srgbClr val="000000">
                      <a:alpha val="43137"/>
                    </a:srgbClr>
                  </a:outerShdw>
                </a:effectLst>
                <a:latin typeface="+mj-lt"/>
                <a:ea typeface="+mj-ea"/>
                <a:cs typeface="+mj-cs"/>
              </a:defRPr>
            </a:lvl1pPr>
          </a:lstStyle>
          <a:p>
            <a:pPr algn="ctr"/>
            <a:r>
              <a:rPr lang="en-US" sz="3600" b="1" dirty="0" smtClean="0">
                <a:effectLst/>
              </a:rPr>
              <a:t>Texans Advocating for </a:t>
            </a:r>
          </a:p>
          <a:p>
            <a:pPr algn="ctr"/>
            <a:r>
              <a:rPr lang="en-US" sz="3600" b="1" dirty="0" smtClean="0">
                <a:effectLst/>
              </a:rPr>
              <a:t>Meaningful Student Assessment </a:t>
            </a:r>
          </a:p>
          <a:p>
            <a:pPr algn="ctr"/>
            <a:r>
              <a:rPr lang="en-US" sz="3600" b="1" dirty="0" smtClean="0">
                <a:effectLst/>
              </a:rPr>
              <a:t>(TAMSA)</a:t>
            </a:r>
            <a:endParaRPr lang="en-US" sz="3600" b="1" dirty="0">
              <a:effectLst/>
            </a:endParaRPr>
          </a:p>
        </p:txBody>
      </p:sp>
      <p:sp>
        <p:nvSpPr>
          <p:cNvPr id="6" name="TextBox 5"/>
          <p:cNvSpPr txBox="1"/>
          <p:nvPr/>
        </p:nvSpPr>
        <p:spPr>
          <a:xfrm>
            <a:off x="8610600" y="6484119"/>
            <a:ext cx="533400" cy="369332"/>
          </a:xfrm>
          <a:prstGeom prst="rect">
            <a:avLst/>
          </a:prstGeom>
          <a:solidFill>
            <a:schemeClr val="bg1"/>
          </a:solidFill>
        </p:spPr>
        <p:txBody>
          <a:bodyPr wrap="square" rtlCol="0">
            <a:spAutoFit/>
          </a:bodyPr>
          <a:lstStyle/>
          <a:p>
            <a:endParaRPr lang="en-US" dirty="0">
              <a:solidFill>
                <a:schemeClr val="bg1"/>
              </a:solidFill>
            </a:endParaRP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5882" y="3216433"/>
            <a:ext cx="3009900" cy="22699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711065" y="5791200"/>
            <a:ext cx="8373607" cy="1077218"/>
          </a:xfrm>
          <a:prstGeom prst="rect">
            <a:avLst/>
          </a:prstGeom>
        </p:spPr>
        <p:txBody>
          <a:bodyPr wrap="none">
            <a:spAutoFit/>
          </a:bodyPr>
          <a:lstStyle/>
          <a:p>
            <a:r>
              <a:rPr lang="en-US" sz="3200" b="1" dirty="0" smtClean="0"/>
              <a:t>Save Texas Schools Seminar – February 21, 2015</a:t>
            </a:r>
          </a:p>
          <a:p>
            <a:endParaRPr lang="en-US" sz="3200" b="1" dirty="0"/>
          </a:p>
        </p:txBody>
      </p:sp>
    </p:spTree>
    <p:extLst>
      <p:ext uri="{BB962C8B-B14F-4D97-AF65-F5344CB8AC3E}">
        <p14:creationId xmlns:p14="http://schemas.microsoft.com/office/powerpoint/2010/main" val="274171859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90600" y="1981200"/>
            <a:ext cx="6705600" cy="685800"/>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143000" y="2057400"/>
            <a:ext cx="6858000" cy="3477875"/>
          </a:xfrm>
          <a:prstGeom prst="rect">
            <a:avLst/>
          </a:prstGeom>
          <a:noFill/>
        </p:spPr>
        <p:txBody>
          <a:bodyPr wrap="square" rtlCol="0">
            <a:spAutoFit/>
          </a:bodyPr>
          <a:lstStyle/>
          <a:p>
            <a:pPr marL="342900" indent="-342900">
              <a:spcBef>
                <a:spcPts val="1200"/>
              </a:spcBef>
              <a:spcAft>
                <a:spcPts val="1200"/>
              </a:spcAft>
            </a:pPr>
            <a:r>
              <a:rPr lang="en-US" sz="2800" dirty="0" smtClean="0"/>
              <a:t>TAMSA Overview</a:t>
            </a:r>
          </a:p>
          <a:p>
            <a:pPr marL="342900" indent="-342900">
              <a:spcBef>
                <a:spcPts val="1200"/>
              </a:spcBef>
              <a:spcAft>
                <a:spcPts val="1200"/>
              </a:spcAft>
            </a:pPr>
            <a:r>
              <a:rPr lang="en-US" sz="2800" dirty="0" smtClean="0">
                <a:solidFill>
                  <a:schemeClr val="bg1">
                    <a:lumMod val="65000"/>
                  </a:schemeClr>
                </a:solidFill>
              </a:rPr>
              <a:t>Evolution of Texas Student Assessments</a:t>
            </a:r>
          </a:p>
          <a:p>
            <a:pPr marL="342900" indent="-342900">
              <a:spcBef>
                <a:spcPts val="1200"/>
              </a:spcBef>
              <a:spcAft>
                <a:spcPts val="1200"/>
              </a:spcAft>
            </a:pPr>
            <a:r>
              <a:rPr lang="en-US" sz="2800" dirty="0" smtClean="0">
                <a:solidFill>
                  <a:schemeClr val="bg1">
                    <a:lumMod val="65000"/>
                  </a:schemeClr>
                </a:solidFill>
              </a:rPr>
              <a:t>Concerns </a:t>
            </a:r>
            <a:r>
              <a:rPr lang="en-US" sz="2800" dirty="0">
                <a:solidFill>
                  <a:schemeClr val="bg1">
                    <a:lumMod val="65000"/>
                  </a:schemeClr>
                </a:solidFill>
              </a:rPr>
              <a:t>A</a:t>
            </a:r>
            <a:r>
              <a:rPr lang="en-US" sz="2800" dirty="0" smtClean="0">
                <a:solidFill>
                  <a:schemeClr val="bg1">
                    <a:lumMod val="65000"/>
                  </a:schemeClr>
                </a:solidFill>
              </a:rPr>
              <a:t>bout Current STAAR Testing</a:t>
            </a:r>
          </a:p>
          <a:p>
            <a:pPr marL="342900" indent="-342900">
              <a:spcBef>
                <a:spcPts val="1200"/>
              </a:spcBef>
              <a:spcAft>
                <a:spcPts val="1200"/>
              </a:spcAft>
            </a:pPr>
            <a:r>
              <a:rPr lang="en-US" sz="2800" dirty="0" smtClean="0">
                <a:solidFill>
                  <a:schemeClr val="bg1">
                    <a:lumMod val="65000"/>
                  </a:schemeClr>
                </a:solidFill>
              </a:rPr>
              <a:t>TAMSA Advocacy Objectives</a:t>
            </a:r>
          </a:p>
          <a:p>
            <a:pPr marL="342900" indent="-342900">
              <a:spcBef>
                <a:spcPts val="1200"/>
              </a:spcBef>
              <a:spcAft>
                <a:spcPts val="1200"/>
              </a:spcAft>
            </a:pPr>
            <a:r>
              <a:rPr lang="en-US" sz="2800" dirty="0" smtClean="0">
                <a:solidFill>
                  <a:schemeClr val="bg1">
                    <a:lumMod val="65000"/>
                  </a:schemeClr>
                </a:solidFill>
              </a:rPr>
              <a:t>How You Can Help</a:t>
            </a:r>
          </a:p>
        </p:txBody>
      </p:sp>
    </p:spTree>
    <p:extLst>
      <p:ext uri="{BB962C8B-B14F-4D97-AF65-F5344CB8AC3E}">
        <p14:creationId xmlns:p14="http://schemas.microsoft.com/office/powerpoint/2010/main" val="34998494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315200" cy="762000"/>
          </a:xfrm>
        </p:spPr>
        <p:txBody>
          <a:bodyPr>
            <a:normAutofit/>
          </a:bodyPr>
          <a:lstStyle/>
          <a:p>
            <a:r>
              <a:rPr lang="en-US" sz="3600" b="1" dirty="0" smtClean="0">
                <a:solidFill>
                  <a:schemeClr val="bg1"/>
                </a:solidFill>
                <a:effectLst/>
              </a:rPr>
              <a:t>Who Is TAMSA?</a:t>
            </a:r>
            <a:endParaRPr lang="en-US" sz="3600" b="1" dirty="0">
              <a:solidFill>
                <a:schemeClr val="bg1"/>
              </a:solidFill>
              <a:effectLst/>
            </a:endParaRPr>
          </a:p>
        </p:txBody>
      </p:sp>
      <p:sp>
        <p:nvSpPr>
          <p:cNvPr id="3" name="Content Placeholder 2"/>
          <p:cNvSpPr>
            <a:spLocks noGrp="1"/>
          </p:cNvSpPr>
          <p:nvPr>
            <p:ph idx="1"/>
          </p:nvPr>
        </p:nvSpPr>
        <p:spPr>
          <a:xfrm>
            <a:off x="457200" y="4572000"/>
            <a:ext cx="8229600" cy="1143000"/>
          </a:xfrm>
        </p:spPr>
        <p:txBody>
          <a:bodyPr/>
          <a:lstStyle/>
          <a:p>
            <a:pPr marL="0" indent="0" algn="ctr">
              <a:buNone/>
            </a:pPr>
            <a:r>
              <a:rPr lang="en-US" dirty="0" smtClean="0"/>
              <a:t>A </a:t>
            </a:r>
            <a:r>
              <a:rPr lang="en-US" dirty="0"/>
              <a:t>statewide, grassroots organization comprised of concerned parents and other community </a:t>
            </a:r>
            <a:r>
              <a:rPr lang="en-US" dirty="0" smtClean="0"/>
              <a:t>members</a:t>
            </a:r>
            <a:endParaRPr lang="en-US" dirty="0"/>
          </a:p>
          <a:p>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676400"/>
            <a:ext cx="3352800" cy="233075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040080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FF"/>
                </a:solidFill>
              </a:rPr>
              <a:t>Mission</a:t>
            </a:r>
            <a:endParaRPr lang="en-US" sz="3600" dirty="0">
              <a:solidFill>
                <a:srgbClr val="FFFFFF"/>
              </a:solidFill>
            </a:endParaRPr>
          </a:p>
        </p:txBody>
      </p:sp>
      <p:sp>
        <p:nvSpPr>
          <p:cNvPr id="3" name="Content Placeholder 2"/>
          <p:cNvSpPr>
            <a:spLocks noGrp="1"/>
          </p:cNvSpPr>
          <p:nvPr>
            <p:ph idx="1"/>
          </p:nvPr>
        </p:nvSpPr>
        <p:spPr>
          <a:xfrm>
            <a:off x="838200" y="1828800"/>
            <a:ext cx="7772400" cy="3429000"/>
          </a:xfrm>
        </p:spPr>
        <p:txBody>
          <a:bodyPr>
            <a:normAutofit/>
          </a:bodyPr>
          <a:lstStyle/>
          <a:p>
            <a:pPr marL="0" indent="0">
              <a:buNone/>
            </a:pPr>
            <a:r>
              <a:rPr lang="en-US" dirty="0" smtClean="0"/>
              <a:t>Improve public education in Texas through the use of meaningful and effective student assessments, allowing:</a:t>
            </a:r>
            <a:endParaRPr lang="en-US" dirty="0"/>
          </a:p>
          <a:p>
            <a:pPr lvl="1">
              <a:lnSpc>
                <a:spcPct val="140000"/>
              </a:lnSpc>
              <a:buFont typeface="Wingdings" charset="0"/>
              <a:buChar char="à"/>
            </a:pPr>
            <a:r>
              <a:rPr lang="en-US" dirty="0" smtClean="0"/>
              <a:t> more productive classroom instruction</a:t>
            </a:r>
          </a:p>
          <a:p>
            <a:pPr lvl="1">
              <a:lnSpc>
                <a:spcPct val="140000"/>
              </a:lnSpc>
              <a:buFont typeface="Wingdings" charset="0"/>
              <a:buChar char="à"/>
            </a:pPr>
            <a:r>
              <a:rPr lang="en-US" dirty="0" smtClean="0"/>
              <a:t> more efficient use of public funds</a:t>
            </a:r>
            <a:endParaRPr lang="en-US" sz="3200" dirty="0" smtClean="0"/>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pPr eaLnBrk="1" hangingPunct="1"/>
            <a:r>
              <a:rPr lang="en-US" sz="3600" dirty="0" smtClean="0">
                <a:solidFill>
                  <a:srgbClr val="FFFFFF"/>
                </a:solidFill>
              </a:rPr>
              <a:t>Statewide Membership</a:t>
            </a:r>
          </a:p>
        </p:txBody>
      </p:sp>
      <p:sp>
        <p:nvSpPr>
          <p:cNvPr id="19459" name="Rectangle 219"/>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solidFill>
                <a:srgbClr val="000000"/>
              </a:solidFill>
              <a:latin typeface="Calibri" pitchFamily="34" charset="0"/>
            </a:endParaRPr>
          </a:p>
        </p:txBody>
      </p:sp>
      <p:sp>
        <p:nvSpPr>
          <p:cNvPr id="19460" name="Rectangle 22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solidFill>
                <a:srgbClr val="000000"/>
              </a:solidFill>
              <a:latin typeface="Calibri" pitchFamily="34" charset="0"/>
            </a:endParaRPr>
          </a:p>
        </p:txBody>
      </p:sp>
      <p:sp>
        <p:nvSpPr>
          <p:cNvPr id="19461" name="Rectangle 221"/>
          <p:cNvSpPr>
            <a:spLocks noChangeArrowheads="1"/>
          </p:cNvSpPr>
          <p:nvPr/>
        </p:nvSpPr>
        <p:spPr bwMode="auto">
          <a:xfrm>
            <a:off x="1295400" y="6248400"/>
            <a:ext cx="3581400" cy="261610"/>
          </a:xfrm>
          <a:prstGeom prst="rect">
            <a:avLst/>
          </a:prstGeom>
          <a:noFill/>
          <a:ln w="9525">
            <a:noFill/>
            <a:miter lim="800000"/>
            <a:headEnd/>
            <a:tailEnd/>
          </a:ln>
        </p:spPr>
        <p:txBody>
          <a:bodyPr wrap="square" anchor="ctr">
            <a:spAutoFit/>
          </a:bodyPr>
          <a:lstStyle/>
          <a:p>
            <a:pPr>
              <a:tabLst>
                <a:tab pos="3328988" algn="l"/>
              </a:tabLst>
            </a:pPr>
            <a:r>
              <a:rPr lang="en-US" sz="1100" i="1" dirty="0">
                <a:latin typeface="Calibri" pitchFamily="34" charset="0"/>
              </a:rPr>
              <a:t>*Pins </a:t>
            </a:r>
            <a:r>
              <a:rPr lang="en-US" sz="1100" i="1" dirty="0" smtClean="0">
                <a:latin typeface="Calibri" pitchFamily="34" charset="0"/>
              </a:rPr>
              <a:t>represent where TAMSA has members (as </a:t>
            </a:r>
            <a:r>
              <a:rPr lang="en-US" sz="1100" i="1" dirty="0">
                <a:latin typeface="Calibri" pitchFamily="34" charset="0"/>
              </a:rPr>
              <a:t>of 7</a:t>
            </a:r>
            <a:r>
              <a:rPr lang="en-US" sz="1100" i="1" dirty="0" smtClean="0">
                <a:latin typeface="Calibri" pitchFamily="34" charset="0"/>
              </a:rPr>
              <a:t>/1/14)</a:t>
            </a:r>
            <a:endParaRPr lang="en-US" i="1" dirty="0">
              <a:solidFill>
                <a:srgbClr val="000000"/>
              </a:solidFill>
            </a:endParaRPr>
          </a:p>
        </p:txBody>
      </p:sp>
      <p:sp>
        <p:nvSpPr>
          <p:cNvPr id="12295" name="TextBox 12294"/>
          <p:cNvSpPr txBox="1"/>
          <p:nvPr/>
        </p:nvSpPr>
        <p:spPr>
          <a:xfrm>
            <a:off x="6096000" y="1519238"/>
            <a:ext cx="2743200" cy="4940300"/>
          </a:xfrm>
          <a:prstGeom prst="rect">
            <a:avLst/>
          </a:prstGeom>
          <a:noFill/>
        </p:spPr>
        <p:txBody>
          <a:bodyPr>
            <a:spAutoFit/>
          </a:bodyPr>
          <a:lstStyle/>
          <a:p>
            <a:pPr fontAlgn="auto">
              <a:spcBef>
                <a:spcPts val="0"/>
              </a:spcBef>
              <a:spcAft>
                <a:spcPts val="0"/>
              </a:spcAft>
              <a:defRPr/>
            </a:pPr>
            <a:r>
              <a:rPr lang="en-US" sz="1500" dirty="0">
                <a:solidFill>
                  <a:prstClr val="black"/>
                </a:solidFill>
                <a:latin typeface="+mn-lt"/>
                <a:cs typeface="+mn-cs"/>
              </a:rPr>
              <a:t>Texas Education Service Centers:</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Edinburg</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Corpus Christi</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Victoria</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Houston</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Beaumont</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Huntsville</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Kilgore</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Mount Pleasant</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Wichita Falls</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Richardson (Dallas)</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Fort Worth</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Waco</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Austin</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Abilene</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San Angelo</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Amarillo</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Lubbock</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Midland</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El Paso</a:t>
            </a:r>
          </a:p>
          <a:p>
            <a:pPr marL="342900" indent="-342900" fontAlgn="auto">
              <a:spcBef>
                <a:spcPts val="0"/>
              </a:spcBef>
              <a:spcAft>
                <a:spcPts val="0"/>
              </a:spcAft>
              <a:buFont typeface="+mj-lt"/>
              <a:buAutoNum type="arabicPeriod"/>
              <a:defRPr/>
            </a:pPr>
            <a:r>
              <a:rPr lang="en-US" sz="1500" dirty="0">
                <a:solidFill>
                  <a:prstClr val="black"/>
                </a:solidFill>
                <a:latin typeface="+mn-lt"/>
                <a:cs typeface="+mn-cs"/>
              </a:rPr>
              <a:t>San Antonio</a:t>
            </a:r>
          </a:p>
        </p:txBody>
      </p:sp>
      <p:sp>
        <p:nvSpPr>
          <p:cNvPr id="19463" name="Rectangle 2"/>
          <p:cNvSpPr>
            <a:spLocks noChangeArrowheads="1"/>
          </p:cNvSpPr>
          <p:nvPr/>
        </p:nvSpPr>
        <p:spPr bwMode="auto">
          <a:xfrm>
            <a:off x="4452938" y="3244850"/>
            <a:ext cx="238125" cy="368300"/>
          </a:xfrm>
          <a:prstGeom prst="rect">
            <a:avLst/>
          </a:prstGeom>
          <a:noFill/>
          <a:ln w="9525">
            <a:noFill/>
            <a:miter lim="800000"/>
            <a:headEnd/>
            <a:tailEnd/>
          </a:ln>
        </p:spPr>
        <p:txBody>
          <a:bodyPr wrap="none">
            <a:spAutoFit/>
          </a:bodyPr>
          <a:lstStyle/>
          <a:p>
            <a:r>
              <a:rPr lang="en-US">
                <a:latin typeface="Calibri" pitchFamily="34" charset="0"/>
              </a:rPr>
              <a:t> </a:t>
            </a:r>
          </a:p>
        </p:txBody>
      </p:sp>
      <p:pic>
        <p:nvPicPr>
          <p:cNvPr id="2" name="Picture 1" descr="Member Map 08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600200"/>
            <a:ext cx="4635401" cy="4578350"/>
          </a:xfrm>
          <a:prstGeom prst="rect">
            <a:avLst/>
          </a:prstGeom>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Parental Involvement is Critical to Policy Making</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t>Legislators understand that parents have an everyday  perspective on what is and is not working in public education. The current system is broken.</a:t>
            </a:r>
          </a:p>
          <a:p>
            <a:r>
              <a:rPr lang="en-US" dirty="0" smtClean="0"/>
              <a:t>Momentum for reform continues to build.</a:t>
            </a:r>
          </a:p>
          <a:p>
            <a:r>
              <a:rPr lang="en-US" dirty="0" smtClean="0"/>
              <a:t>TAMSA’s SlideShare presentation was in the </a:t>
            </a:r>
            <a:r>
              <a:rPr lang="en-US" b="1" u="sng" dirty="0" smtClean="0"/>
              <a:t>top 1% most viewed in 2013</a:t>
            </a:r>
            <a:r>
              <a:rPr lang="en-US" dirty="0" smtClean="0"/>
              <a:t>.</a:t>
            </a:r>
          </a:p>
          <a:p>
            <a:r>
              <a:rPr lang="en-US" dirty="0" smtClean="0"/>
              <a:t>Within 48 hours of HB 5 being signed into law, TAMSA had over 100,000 views on Facebook.</a:t>
            </a:r>
            <a:endParaRPr lang="en-US" dirty="0"/>
          </a:p>
        </p:txBody>
      </p:sp>
    </p:spTree>
    <p:extLst>
      <p:ext uri="{BB962C8B-B14F-4D97-AF65-F5344CB8AC3E}">
        <p14:creationId xmlns:p14="http://schemas.microsoft.com/office/powerpoint/2010/main" val="133750729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FF"/>
                </a:solidFill>
              </a:rPr>
              <a:t>TAMSA’s Motivation</a:t>
            </a:r>
            <a:endParaRPr lang="en-US" sz="3600" dirty="0">
              <a:solidFill>
                <a:srgbClr val="FFFFFF"/>
              </a:solidFill>
            </a:endParaRPr>
          </a:p>
        </p:txBody>
      </p:sp>
      <p:sp>
        <p:nvSpPr>
          <p:cNvPr id="3" name="Content Placeholder 2"/>
          <p:cNvSpPr>
            <a:spLocks noGrp="1"/>
          </p:cNvSpPr>
          <p:nvPr>
            <p:ph idx="1"/>
          </p:nvPr>
        </p:nvSpPr>
        <p:spPr>
          <a:xfrm>
            <a:off x="609600" y="1219200"/>
            <a:ext cx="8229600" cy="5105400"/>
          </a:xfrm>
        </p:spPr>
        <p:txBody>
          <a:bodyPr>
            <a:normAutofit/>
          </a:bodyPr>
          <a:lstStyle/>
          <a:p>
            <a:r>
              <a:rPr lang="en-US" dirty="0" smtClean="0"/>
              <a:t>Provide parents’ voice on the consequences of excessive standardized testing</a:t>
            </a:r>
          </a:p>
          <a:p>
            <a:r>
              <a:rPr lang="en-US" dirty="0" smtClean="0"/>
              <a:t>Ask decision-makers to consider the purpose of standardized tests and ensure that every test is meaningful</a:t>
            </a:r>
          </a:p>
          <a:p>
            <a:r>
              <a:rPr lang="en-US" dirty="0"/>
              <a:t>Demand that assessments be used to support our children, not </a:t>
            </a:r>
            <a:r>
              <a:rPr lang="en-US" dirty="0" smtClean="0"/>
              <a:t>to </a:t>
            </a:r>
            <a:r>
              <a:rPr lang="en-US" dirty="0"/>
              <a:t>close down our schools</a:t>
            </a:r>
          </a:p>
          <a:p>
            <a:r>
              <a:rPr lang="en-US" dirty="0" smtClean="0"/>
              <a:t>Promote accountability as a means by which we measure achievement in multiple ways, not just based on standardized tests</a:t>
            </a:r>
          </a:p>
        </p:txBody>
      </p:sp>
    </p:spTree>
    <p:extLst>
      <p:ext uri="{BB962C8B-B14F-4D97-AF65-F5344CB8AC3E}">
        <p14:creationId xmlns:p14="http://schemas.microsoft.com/office/powerpoint/2010/main" val="239414932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FFFF"/>
                </a:solidFill>
              </a:rPr>
              <a:t>Recent Polls Shows Bi-Partisan Support of Reducing State-Mandated Tests</a:t>
            </a:r>
            <a:endParaRPr lang="en-US" sz="3600" dirty="0">
              <a:solidFill>
                <a:srgbClr val="FFFFFF"/>
              </a:solidFill>
            </a:endParaRPr>
          </a:p>
        </p:txBody>
      </p:sp>
      <p:sp>
        <p:nvSpPr>
          <p:cNvPr id="3" name="Content Placeholder 2"/>
          <p:cNvSpPr>
            <a:spLocks noGrp="1"/>
          </p:cNvSpPr>
          <p:nvPr>
            <p:ph idx="1"/>
          </p:nvPr>
        </p:nvSpPr>
        <p:spPr>
          <a:xfrm>
            <a:off x="304800" y="1371600"/>
            <a:ext cx="8763000" cy="4343400"/>
          </a:xfrm>
        </p:spPr>
        <p:txBody>
          <a:bodyPr>
            <a:normAutofit lnSpcReduction="10000"/>
          </a:bodyPr>
          <a:lstStyle/>
          <a:p>
            <a:pPr marL="0" indent="0">
              <a:buNone/>
            </a:pPr>
            <a:r>
              <a:rPr lang="en-US" dirty="0" smtClean="0"/>
              <a:t>A majority of respondents from both political parties (58% Reps; 64% Dems) felt that reducing the number of standardized tests students are required to take would be effective in improving K-12 public education in Texas. </a:t>
            </a:r>
            <a:r>
              <a:rPr lang="en-US" baseline="30000" dirty="0" smtClean="0"/>
              <a:t>1</a:t>
            </a:r>
          </a:p>
          <a:p>
            <a:pPr marL="0" indent="0">
              <a:buNone/>
            </a:pPr>
            <a:endParaRPr lang="en-US" baseline="30000" dirty="0"/>
          </a:p>
          <a:p>
            <a:pPr marL="0" indent="0">
              <a:buNone/>
            </a:pPr>
            <a:r>
              <a:rPr lang="en-US" dirty="0" smtClean="0"/>
              <a:t>A second poll in Feb 2014 similarly showed “reducing the number of standardized tests students must take was identified as one of the most effective changes Texas could make in public education.”  61% Reps and 69% Dems agreed cutting tests would help public education in Texas.</a:t>
            </a:r>
            <a:r>
              <a:rPr lang="en-US" dirty="0"/>
              <a:t> </a:t>
            </a:r>
            <a:r>
              <a:rPr lang="en-US" baseline="30000" dirty="0" smtClean="0"/>
              <a:t>2</a:t>
            </a:r>
          </a:p>
          <a:p>
            <a:pPr marL="0" indent="0">
              <a:buNone/>
            </a:pPr>
            <a:endParaRPr lang="en-US" baseline="30000" dirty="0" smtClean="0"/>
          </a:p>
          <a:p>
            <a:pPr marL="0" indent="0">
              <a:buNone/>
            </a:pPr>
            <a:endParaRPr lang="en-US" baseline="30000" dirty="0" smtClean="0"/>
          </a:p>
          <a:p>
            <a:pPr marL="0" indent="0">
              <a:buNone/>
            </a:pPr>
            <a:endParaRPr lang="en-US" baseline="30000" dirty="0" smtClean="0"/>
          </a:p>
        </p:txBody>
      </p:sp>
      <p:sp>
        <p:nvSpPr>
          <p:cNvPr id="5" name="TextBox 4"/>
          <p:cNvSpPr txBox="1"/>
          <p:nvPr/>
        </p:nvSpPr>
        <p:spPr>
          <a:xfrm>
            <a:off x="1752600" y="5791200"/>
            <a:ext cx="5486400" cy="461665"/>
          </a:xfrm>
          <a:prstGeom prst="rect">
            <a:avLst/>
          </a:prstGeom>
          <a:noFill/>
        </p:spPr>
        <p:txBody>
          <a:bodyPr wrap="square" rtlCol="0">
            <a:spAutoFit/>
          </a:bodyPr>
          <a:lstStyle/>
          <a:p>
            <a:r>
              <a:rPr lang="en-US" sz="1200" baseline="30000" dirty="0" smtClean="0"/>
              <a:t>1</a:t>
            </a:r>
            <a:r>
              <a:rPr lang="en-US" sz="1200" dirty="0" smtClean="0"/>
              <a:t> University of Texas / Texas Tribune Statewide Survey conducted in June 2013</a:t>
            </a:r>
          </a:p>
          <a:p>
            <a:r>
              <a:rPr lang="en-US" sz="1200" dirty="0" smtClean="0"/>
              <a:t>2 University of Texas/Texas Tribune Statewide Survey conducted in February 2014</a:t>
            </a:r>
            <a:endParaRPr lang="en-US" dirty="0"/>
          </a:p>
        </p:txBody>
      </p:sp>
    </p:spTree>
    <p:extLst>
      <p:ext uri="{BB962C8B-B14F-4D97-AF65-F5344CB8AC3E}">
        <p14:creationId xmlns:p14="http://schemas.microsoft.com/office/powerpoint/2010/main" val="239414932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2743200"/>
            <a:ext cx="6705600" cy="685800"/>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43000" y="2057400"/>
            <a:ext cx="6858000" cy="3477875"/>
          </a:xfrm>
          <a:prstGeom prst="rect">
            <a:avLst/>
          </a:prstGeom>
          <a:noFill/>
        </p:spPr>
        <p:txBody>
          <a:bodyPr wrap="square" rtlCol="0">
            <a:spAutoFit/>
          </a:bodyPr>
          <a:lstStyle/>
          <a:p>
            <a:pPr marL="342900" indent="-342900">
              <a:spcBef>
                <a:spcPts val="1200"/>
              </a:spcBef>
              <a:spcAft>
                <a:spcPts val="1200"/>
              </a:spcAft>
            </a:pPr>
            <a:r>
              <a:rPr lang="en-US" sz="2800" dirty="0" smtClean="0">
                <a:solidFill>
                  <a:schemeClr val="bg1">
                    <a:lumMod val="65000"/>
                  </a:schemeClr>
                </a:solidFill>
              </a:rPr>
              <a:t>TAMSA Overview</a:t>
            </a:r>
          </a:p>
          <a:p>
            <a:pPr marL="342900" indent="-342900">
              <a:spcBef>
                <a:spcPts val="1200"/>
              </a:spcBef>
              <a:spcAft>
                <a:spcPts val="1200"/>
              </a:spcAft>
            </a:pPr>
            <a:r>
              <a:rPr lang="en-US" sz="2800" dirty="0" smtClean="0"/>
              <a:t>Evolution of Texas Student Assessments</a:t>
            </a:r>
          </a:p>
          <a:p>
            <a:pPr marL="342900" indent="-342900">
              <a:spcBef>
                <a:spcPts val="1200"/>
              </a:spcBef>
              <a:spcAft>
                <a:spcPts val="1200"/>
              </a:spcAft>
            </a:pPr>
            <a:r>
              <a:rPr lang="en-US" sz="2800" dirty="0">
                <a:solidFill>
                  <a:schemeClr val="bg1">
                    <a:lumMod val="65000"/>
                  </a:schemeClr>
                </a:solidFill>
              </a:rPr>
              <a:t>Concerns About Current STAAR Testing</a:t>
            </a:r>
          </a:p>
          <a:p>
            <a:pPr marL="342900" indent="-342900">
              <a:spcBef>
                <a:spcPts val="1200"/>
              </a:spcBef>
              <a:spcAft>
                <a:spcPts val="1200"/>
              </a:spcAft>
            </a:pPr>
            <a:r>
              <a:rPr lang="en-US" sz="2800" dirty="0" smtClean="0">
                <a:solidFill>
                  <a:schemeClr val="bg1">
                    <a:lumMod val="65000"/>
                  </a:schemeClr>
                </a:solidFill>
              </a:rPr>
              <a:t>TAMSA Advocacy Objectives</a:t>
            </a:r>
          </a:p>
          <a:p>
            <a:pPr marL="342900" indent="-342900">
              <a:spcBef>
                <a:spcPts val="1200"/>
              </a:spcBef>
              <a:spcAft>
                <a:spcPts val="1200"/>
              </a:spcAft>
            </a:pPr>
            <a:r>
              <a:rPr lang="en-US" sz="2800" dirty="0" smtClean="0">
                <a:solidFill>
                  <a:schemeClr val="bg1">
                    <a:lumMod val="65000"/>
                  </a:schemeClr>
                </a:solidFill>
              </a:rPr>
              <a:t>How You Can Help</a:t>
            </a:r>
          </a:p>
        </p:txBody>
      </p:sp>
    </p:spTree>
    <p:extLst>
      <p:ext uri="{BB962C8B-B14F-4D97-AF65-F5344CB8AC3E}">
        <p14:creationId xmlns:p14="http://schemas.microsoft.com/office/powerpoint/2010/main" val="34998494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1371600" y="0"/>
            <a:ext cx="7620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a:solidFill>
                  <a:schemeClr val="tx2"/>
                </a:solidFill>
                <a:effectLst>
                  <a:outerShdw blurRad="38100" dist="38100" dir="2700000" algn="tl">
                    <a:srgbClr val="000000">
                      <a:alpha val="43137"/>
                    </a:srgbClr>
                  </a:outerShdw>
                </a:effectLst>
                <a:latin typeface="+mj-lt"/>
                <a:ea typeface="+mj-ea"/>
                <a:cs typeface="+mj-cs"/>
              </a:defRPr>
            </a:lvl1pPr>
          </a:lstStyle>
          <a:p>
            <a:pPr>
              <a:lnSpc>
                <a:spcPts val="4000"/>
              </a:lnSpc>
              <a:spcBef>
                <a:spcPts val="0"/>
              </a:spcBef>
            </a:pPr>
            <a:r>
              <a:rPr lang="en-US" b="1" dirty="0" smtClean="0">
                <a:solidFill>
                  <a:schemeClr val="bg1"/>
                </a:solidFill>
                <a:effectLst/>
              </a:rPr>
              <a:t>Texas Student Assessment Programs</a:t>
            </a:r>
            <a:endParaRPr lang="en-US" b="1" dirty="0">
              <a:solidFill>
                <a:schemeClr val="bg1"/>
              </a:solidFill>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435353694"/>
              </p:ext>
            </p:extLst>
          </p:nvPr>
        </p:nvGraphicFramePr>
        <p:xfrm>
          <a:off x="1371600" y="1371600"/>
          <a:ext cx="6248400" cy="3788571"/>
        </p:xfrm>
        <a:graphic>
          <a:graphicData uri="http://schemas.openxmlformats.org/drawingml/2006/table">
            <a:tbl>
              <a:tblPr firstRow="1" lastRow="1" bandRow="1">
                <a:tableStyleId>{3C2FFA5D-87B4-456A-9821-1D502468CF0F}</a:tableStyleId>
              </a:tblPr>
              <a:tblGrid>
                <a:gridCol w="2082800"/>
                <a:gridCol w="2082800"/>
                <a:gridCol w="2082800"/>
              </a:tblGrid>
              <a:tr h="716757">
                <a:tc>
                  <a:txBody>
                    <a:bodyPr/>
                    <a:lstStyle/>
                    <a:p>
                      <a:pPr algn="ctr"/>
                      <a:r>
                        <a:rPr lang="en-US" dirty="0" smtClean="0"/>
                        <a:t>Year Began</a:t>
                      </a:r>
                      <a:endParaRPr lang="en-US" dirty="0"/>
                    </a:p>
                  </a:txBody>
                  <a:tcPr/>
                </a:tc>
                <a:tc>
                  <a:txBody>
                    <a:bodyPr/>
                    <a:lstStyle/>
                    <a:p>
                      <a:pPr algn="ctr"/>
                      <a:r>
                        <a:rPr lang="en-US" dirty="0" smtClean="0"/>
                        <a:t>Name</a:t>
                      </a:r>
                      <a:endParaRPr lang="en-US" dirty="0"/>
                    </a:p>
                  </a:txBody>
                  <a:tcPr/>
                </a:tc>
                <a:tc>
                  <a:txBody>
                    <a:bodyPr/>
                    <a:lstStyle/>
                    <a:p>
                      <a:pPr algn="ctr"/>
                      <a:r>
                        <a:rPr lang="en-US" dirty="0" smtClean="0"/>
                        <a:t># of  High Stakes tests*</a:t>
                      </a:r>
                      <a:endParaRPr lang="en-US" dirty="0"/>
                    </a:p>
                  </a:txBody>
                  <a:tcPr/>
                </a:tc>
              </a:tr>
              <a:tr h="511969">
                <a:tc>
                  <a:txBody>
                    <a:bodyPr/>
                    <a:lstStyle/>
                    <a:p>
                      <a:pPr algn="ctr"/>
                      <a:r>
                        <a:rPr lang="en-US" dirty="0" smtClean="0"/>
                        <a:t>1979-1984</a:t>
                      </a:r>
                      <a:endParaRPr lang="en-US" dirty="0"/>
                    </a:p>
                  </a:txBody>
                  <a:tcPr/>
                </a:tc>
                <a:tc>
                  <a:txBody>
                    <a:bodyPr/>
                    <a:lstStyle/>
                    <a:p>
                      <a:pPr algn="ctr"/>
                      <a:r>
                        <a:rPr lang="en-US" dirty="0" smtClean="0"/>
                        <a:t>TABS</a:t>
                      </a:r>
                      <a:endParaRPr lang="en-US" dirty="0"/>
                    </a:p>
                  </a:txBody>
                  <a:tcPr/>
                </a:tc>
                <a:tc>
                  <a:txBody>
                    <a:bodyPr/>
                    <a:lstStyle/>
                    <a:p>
                      <a:pPr algn="ctr"/>
                      <a:r>
                        <a:rPr lang="en-US" dirty="0" smtClean="0"/>
                        <a:t>0</a:t>
                      </a:r>
                      <a:endParaRPr lang="en-US" dirty="0"/>
                    </a:p>
                  </a:txBody>
                  <a:tcPr/>
                </a:tc>
              </a:tr>
              <a:tr h="511969">
                <a:tc>
                  <a:txBody>
                    <a:bodyPr/>
                    <a:lstStyle/>
                    <a:p>
                      <a:pPr algn="ctr"/>
                      <a:r>
                        <a:rPr lang="en-US" dirty="0" smtClean="0"/>
                        <a:t>1984-1990</a:t>
                      </a:r>
                      <a:endParaRPr lang="en-US" dirty="0"/>
                    </a:p>
                  </a:txBody>
                  <a:tcPr/>
                </a:tc>
                <a:tc>
                  <a:txBody>
                    <a:bodyPr/>
                    <a:lstStyle/>
                    <a:p>
                      <a:pPr algn="ctr"/>
                      <a:r>
                        <a:rPr lang="en-US" dirty="0" smtClean="0"/>
                        <a:t>TEAMS</a:t>
                      </a:r>
                      <a:endParaRPr lang="en-US" dirty="0"/>
                    </a:p>
                  </a:txBody>
                  <a:tcPr/>
                </a:tc>
                <a:tc>
                  <a:txBody>
                    <a:bodyPr/>
                    <a:lstStyle/>
                    <a:p>
                      <a:pPr algn="ctr"/>
                      <a:r>
                        <a:rPr lang="en-US" dirty="0" smtClean="0"/>
                        <a:t>3</a:t>
                      </a:r>
                      <a:endParaRPr lang="en-US" dirty="0"/>
                    </a:p>
                  </a:txBody>
                  <a:tcPr/>
                </a:tc>
              </a:tr>
              <a:tr h="511969">
                <a:tc>
                  <a:txBody>
                    <a:bodyPr/>
                    <a:lstStyle/>
                    <a:p>
                      <a:pPr algn="ctr"/>
                      <a:r>
                        <a:rPr lang="en-US" dirty="0" smtClean="0"/>
                        <a:t>1991-2003</a:t>
                      </a:r>
                      <a:endParaRPr lang="en-US" dirty="0"/>
                    </a:p>
                  </a:txBody>
                  <a:tcPr/>
                </a:tc>
                <a:tc>
                  <a:txBody>
                    <a:bodyPr/>
                    <a:lstStyle/>
                    <a:p>
                      <a:pPr algn="ctr"/>
                      <a:r>
                        <a:rPr lang="en-US" dirty="0" smtClean="0"/>
                        <a:t>TAAS</a:t>
                      </a:r>
                      <a:endParaRPr lang="en-US" dirty="0"/>
                    </a:p>
                  </a:txBody>
                  <a:tcPr/>
                </a:tc>
                <a:tc>
                  <a:txBody>
                    <a:bodyPr/>
                    <a:lstStyle/>
                    <a:p>
                      <a:pPr algn="ctr"/>
                      <a:r>
                        <a:rPr lang="en-US" dirty="0" smtClean="0"/>
                        <a:t>3</a:t>
                      </a:r>
                      <a:endParaRPr lang="en-US" dirty="0"/>
                    </a:p>
                  </a:txBody>
                  <a:tcPr/>
                </a:tc>
              </a:tr>
              <a:tr h="511969">
                <a:tc>
                  <a:txBody>
                    <a:bodyPr/>
                    <a:lstStyle/>
                    <a:p>
                      <a:pPr algn="ctr"/>
                      <a:r>
                        <a:rPr lang="en-US" dirty="0" smtClean="0"/>
                        <a:t>2003-2010</a:t>
                      </a:r>
                      <a:endParaRPr lang="en-US" dirty="0"/>
                    </a:p>
                  </a:txBody>
                  <a:tcPr/>
                </a:tc>
                <a:tc>
                  <a:txBody>
                    <a:bodyPr/>
                    <a:lstStyle/>
                    <a:p>
                      <a:pPr algn="ctr"/>
                      <a:r>
                        <a:rPr lang="en-US" dirty="0" smtClean="0"/>
                        <a:t>TAKS</a:t>
                      </a:r>
                      <a:endParaRPr lang="en-US" dirty="0"/>
                    </a:p>
                  </a:txBody>
                  <a:tcPr/>
                </a:tc>
                <a:tc>
                  <a:txBody>
                    <a:bodyPr/>
                    <a:lstStyle/>
                    <a:p>
                      <a:pPr algn="ctr"/>
                      <a:r>
                        <a:rPr lang="en-US" dirty="0" smtClean="0"/>
                        <a:t>8</a:t>
                      </a:r>
                      <a:endParaRPr lang="en-US" dirty="0"/>
                    </a:p>
                  </a:txBody>
                  <a:tcPr/>
                </a:tc>
              </a:tr>
              <a:tr h="511969">
                <a:tc>
                  <a:txBody>
                    <a:bodyPr/>
                    <a:lstStyle/>
                    <a:p>
                      <a:pPr algn="ctr"/>
                      <a:r>
                        <a:rPr lang="en-US" dirty="0" smtClean="0"/>
                        <a:t>2012</a:t>
                      </a:r>
                      <a:endParaRPr lang="en-US" dirty="0"/>
                    </a:p>
                  </a:txBody>
                  <a:tcPr/>
                </a:tc>
                <a:tc>
                  <a:txBody>
                    <a:bodyPr/>
                    <a:lstStyle/>
                    <a:p>
                      <a:pPr algn="ctr"/>
                      <a:r>
                        <a:rPr lang="en-US" dirty="0" smtClean="0"/>
                        <a:t>STAAR/EOC</a:t>
                      </a:r>
                      <a:endParaRPr lang="en-US" dirty="0"/>
                    </a:p>
                  </a:txBody>
                  <a:tcPr/>
                </a:tc>
                <a:tc>
                  <a:txBody>
                    <a:bodyPr/>
                    <a:lstStyle/>
                    <a:p>
                      <a:pPr algn="ctr"/>
                      <a:r>
                        <a:rPr lang="en-US" dirty="0" smtClean="0"/>
                        <a:t>19</a:t>
                      </a:r>
                    </a:p>
                  </a:txBody>
                  <a:tcPr/>
                </a:tc>
              </a:tr>
              <a:tr h="511969">
                <a:tc>
                  <a:txBody>
                    <a:bodyPr/>
                    <a:lstStyle/>
                    <a:p>
                      <a:pPr algn="ctr"/>
                      <a:r>
                        <a:rPr lang="en-US" b="0" dirty="0" smtClean="0"/>
                        <a:t>2014</a:t>
                      </a:r>
                      <a:endParaRPr lang="en-US" b="0" dirty="0"/>
                    </a:p>
                  </a:txBody>
                  <a:tcPr/>
                </a:tc>
                <a:tc>
                  <a:txBody>
                    <a:bodyPr/>
                    <a:lstStyle/>
                    <a:p>
                      <a:pPr algn="ctr"/>
                      <a:r>
                        <a:rPr lang="en-US" b="0" dirty="0" smtClean="0"/>
                        <a:t>STAAR/EOC</a:t>
                      </a:r>
                      <a:endParaRPr lang="en-US" b="0" dirty="0"/>
                    </a:p>
                  </a:txBody>
                  <a:tcPr/>
                </a:tc>
                <a:tc>
                  <a:txBody>
                    <a:bodyPr/>
                    <a:lstStyle/>
                    <a:p>
                      <a:pPr algn="ctr"/>
                      <a:r>
                        <a:rPr lang="en-US" b="0" dirty="0" smtClean="0"/>
                        <a:t>9</a:t>
                      </a:r>
                    </a:p>
                  </a:txBody>
                  <a:tcPr/>
                </a:tc>
              </a:tr>
            </a:tbl>
          </a:graphicData>
        </a:graphic>
      </p:graphicFrame>
      <p:sp>
        <p:nvSpPr>
          <p:cNvPr id="6" name="TextBox 5"/>
          <p:cNvSpPr txBox="1"/>
          <p:nvPr/>
        </p:nvSpPr>
        <p:spPr>
          <a:xfrm>
            <a:off x="381000" y="5486400"/>
            <a:ext cx="8382000" cy="1015663"/>
          </a:xfrm>
          <a:prstGeom prst="rect">
            <a:avLst/>
          </a:prstGeom>
          <a:noFill/>
        </p:spPr>
        <p:txBody>
          <a:bodyPr wrap="square" rtlCol="0">
            <a:spAutoFit/>
          </a:bodyPr>
          <a:lstStyle/>
          <a:p>
            <a:pPr marL="225425" indent="-225425">
              <a:buFont typeface="Simplified Arabic Fixed" pitchFamily="49" charset="-78"/>
              <a:buChar char="*"/>
            </a:pPr>
            <a:r>
              <a:rPr lang="en-US" sz="2000" b="1" i="1" dirty="0" smtClean="0"/>
              <a:t>High-stakes tests are exams that must be passed to either advance to the next grade level or graduate. High-stakes also include using test scores to determine teacher evaluations and/or school accountability.</a:t>
            </a:r>
          </a:p>
        </p:txBody>
      </p:sp>
    </p:spTree>
    <p:extLst>
      <p:ext uri="{BB962C8B-B14F-4D97-AF65-F5344CB8AC3E}">
        <p14:creationId xmlns:p14="http://schemas.microsoft.com/office/powerpoint/2010/main" val="3052671773"/>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FF"/>
                </a:solidFill>
              </a:rPr>
              <a:t>State High-Stakes Exam Comparison</a:t>
            </a:r>
            <a:endParaRPr lang="en-US" sz="3600" dirty="0">
              <a:solidFill>
                <a:srgbClr val="FFFFFF"/>
              </a:solidFill>
            </a:endParaRPr>
          </a:p>
        </p:txBody>
      </p:sp>
      <p:sp>
        <p:nvSpPr>
          <p:cNvPr id="3" name="Content Placeholder 2"/>
          <p:cNvSpPr>
            <a:spLocks noGrp="1"/>
          </p:cNvSpPr>
          <p:nvPr>
            <p:ph idx="1"/>
          </p:nvPr>
        </p:nvSpPr>
        <p:spPr>
          <a:xfrm>
            <a:off x="457200" y="1219200"/>
            <a:ext cx="8305800" cy="1447800"/>
          </a:xfrm>
        </p:spPr>
        <p:txBody>
          <a:bodyPr>
            <a:normAutofit/>
          </a:bodyPr>
          <a:lstStyle/>
          <a:p>
            <a:pPr marL="0" indent="0">
              <a:buNone/>
            </a:pPr>
            <a:r>
              <a:rPr lang="en-US" b="1" dirty="0" smtClean="0"/>
              <a:t>Texas requires more state-mandated, high-stakes tests for high school graduation than most other states</a:t>
            </a:r>
            <a:r>
              <a:rPr lang="en-US" baseline="30000" dirty="0" smtClean="0"/>
              <a:t>1</a:t>
            </a:r>
            <a:endParaRPr lang="en-US" baseline="30000" dirty="0"/>
          </a:p>
        </p:txBody>
      </p:sp>
      <p:graphicFrame>
        <p:nvGraphicFramePr>
          <p:cNvPr id="4" name="Object 3"/>
          <p:cNvGraphicFramePr>
            <a:graphicFrameLocks noChangeAspect="1"/>
          </p:cNvGraphicFramePr>
          <p:nvPr>
            <p:extLst>
              <p:ext uri="{D42A27DB-BD31-4B8C-83A1-F6EECF244321}">
                <p14:modId xmlns:p14="http://schemas.microsoft.com/office/powerpoint/2010/main" val="527098529"/>
              </p:ext>
            </p:extLst>
          </p:nvPr>
        </p:nvGraphicFramePr>
        <p:xfrm>
          <a:off x="1241425" y="2551113"/>
          <a:ext cx="6745288" cy="1203325"/>
        </p:xfrm>
        <a:graphic>
          <a:graphicData uri="http://schemas.openxmlformats.org/presentationml/2006/ole">
            <mc:AlternateContent xmlns:mc="http://schemas.openxmlformats.org/markup-compatibility/2006">
              <mc:Choice xmlns:v="urn:schemas-microsoft-com:vml" Requires="v">
                <p:oleObj spid="_x0000_s1051" name="Worksheet" r:id="rId5" imgW="7404100" imgH="1435100" progId="Excel.Sheet.12">
                  <p:embed/>
                </p:oleObj>
              </mc:Choice>
              <mc:Fallback>
                <p:oleObj name="Worksheet" r:id="rId5" imgW="7404100" imgH="1435100" progId="Excel.Sheet.12">
                  <p:embed/>
                  <p:pic>
                    <p:nvPicPr>
                      <p:cNvPr id="0" name=""/>
                      <p:cNvPicPr>
                        <a:picLocks noChangeAspect="1" noChangeArrowheads="1"/>
                      </p:cNvPicPr>
                      <p:nvPr/>
                    </p:nvPicPr>
                    <p:blipFill>
                      <a:blip r:embed="rId6"/>
                      <a:srcRect/>
                      <a:stretch>
                        <a:fillRect/>
                      </a:stretch>
                    </p:blipFill>
                    <p:spPr bwMode="auto">
                      <a:xfrm>
                        <a:off x="1241425" y="2551113"/>
                        <a:ext cx="6745288" cy="1203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228600" y="6306235"/>
            <a:ext cx="8763000" cy="323165"/>
          </a:xfrm>
          <a:prstGeom prst="rect">
            <a:avLst/>
          </a:prstGeom>
          <a:noFill/>
        </p:spPr>
        <p:txBody>
          <a:bodyPr wrap="square" rtlCol="0">
            <a:spAutoFit/>
          </a:bodyPr>
          <a:lstStyle/>
          <a:p>
            <a:r>
              <a:rPr lang="en-US" sz="1500" baseline="30000" dirty="0" smtClean="0"/>
              <a:t>1</a:t>
            </a:r>
            <a:r>
              <a:rPr lang="en-US" sz="1500" dirty="0" smtClean="0"/>
              <a:t> Data from Center of Education Policy:  “State High School Exit Exams: A Policy in Transition”  9/12</a:t>
            </a:r>
            <a:endParaRPr lang="en-US" sz="1500" dirty="0"/>
          </a:p>
        </p:txBody>
      </p:sp>
      <p:sp>
        <p:nvSpPr>
          <p:cNvPr id="7" name="TextBox 6"/>
          <p:cNvSpPr txBox="1"/>
          <p:nvPr/>
        </p:nvSpPr>
        <p:spPr>
          <a:xfrm>
            <a:off x="609600" y="4157008"/>
            <a:ext cx="8153400" cy="1938992"/>
          </a:xfrm>
          <a:prstGeom prst="rect">
            <a:avLst/>
          </a:prstGeom>
          <a:noFill/>
        </p:spPr>
        <p:txBody>
          <a:bodyPr wrap="square" rtlCol="0">
            <a:spAutoFit/>
          </a:bodyPr>
          <a:lstStyle/>
          <a:p>
            <a:pPr marL="231775" indent="-231775">
              <a:buFont typeface="Arial" pitchFamily="34" charset="0"/>
              <a:buChar char="•"/>
            </a:pPr>
            <a:r>
              <a:rPr lang="en-US" sz="2000" dirty="0" smtClean="0"/>
              <a:t>Of the top 10 states ranked by NAEP in 8</a:t>
            </a:r>
            <a:r>
              <a:rPr lang="en-US" sz="2000" baseline="30000" dirty="0" smtClean="0"/>
              <a:t>th</a:t>
            </a:r>
            <a:r>
              <a:rPr lang="en-US" sz="2000" dirty="0" smtClean="0"/>
              <a:t> grade math or reading in 2013, over half of the states require no exit exams for high school graduation.</a:t>
            </a:r>
          </a:p>
          <a:p>
            <a:pPr marL="231775" indent="-231775">
              <a:buFont typeface="Arial" pitchFamily="34" charset="0"/>
              <a:buChar char="•"/>
            </a:pPr>
            <a:r>
              <a:rPr lang="en-US" sz="2000" dirty="0" smtClean="0"/>
              <a:t>Of the states that require exit exams, ALL BUT 3 offer alternatives, such as portfolios, to earn a high school diploma.</a:t>
            </a:r>
          </a:p>
          <a:p>
            <a:pPr marL="231775" indent="-231775">
              <a:buFont typeface="Arial" pitchFamily="34" charset="0"/>
              <a:buChar char="•"/>
            </a:pPr>
            <a:r>
              <a:rPr lang="en-US" sz="2000" dirty="0" smtClean="0"/>
              <a:t>Texas ranked #19 in math and #39 in reading by NAEP, and requires students to pass 5 End of Course exams to graduate.</a:t>
            </a:r>
          </a:p>
        </p:txBody>
      </p:sp>
    </p:spTree>
    <p:extLst>
      <p:ext uri="{BB962C8B-B14F-4D97-AF65-F5344CB8AC3E}">
        <p14:creationId xmlns:p14="http://schemas.microsoft.com/office/powerpoint/2010/main" val="307602115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pPr eaLnBrk="1" hangingPunct="1"/>
            <a:r>
              <a:rPr lang="en-US" sz="3600" dirty="0" smtClean="0">
                <a:solidFill>
                  <a:schemeClr val="bg1"/>
                </a:solidFill>
              </a:rPr>
              <a:t>Limited Benchmark Tests</a:t>
            </a:r>
          </a:p>
        </p:txBody>
      </p:sp>
      <p:sp>
        <p:nvSpPr>
          <p:cNvPr id="4" name="Content Placeholder 2"/>
          <p:cNvSpPr txBox="1">
            <a:spLocks/>
          </p:cNvSpPr>
          <p:nvPr/>
        </p:nvSpPr>
        <p:spPr>
          <a:xfrm>
            <a:off x="457200" y="1447800"/>
            <a:ext cx="8382000" cy="4876800"/>
          </a:xfrm>
          <a:prstGeom prst="rect">
            <a:avLst/>
          </a:prstGeom>
        </p:spPr>
        <p:txBody>
          <a:bodyPr vert="horz" lIns="91440" tIns="45720" rIns="91440" bIns="45720" rtlCol="0">
            <a:normAutofit/>
          </a:bodyPr>
          <a:lstStyle/>
          <a:p>
            <a:pPr lvl="0">
              <a:spcBef>
                <a:spcPct val="20000"/>
              </a:spcBef>
              <a:tabLst>
                <a:tab pos="628650" algn="l"/>
              </a:tabLst>
            </a:pPr>
            <a:r>
              <a:rPr lang="en-US" sz="2800" dirty="0" smtClean="0"/>
              <a:t>“Benchmark tests” are district-required assessments designed to prepare students for state-mandated (STAAR) tests. </a:t>
            </a:r>
          </a:p>
          <a:p>
            <a:pPr lvl="0">
              <a:spcBef>
                <a:spcPct val="20000"/>
              </a:spcBef>
            </a:pPr>
            <a:endParaRPr lang="en-US" sz="2800" dirty="0" smtClean="0"/>
          </a:p>
          <a:p>
            <a:pPr lvl="0">
              <a:spcBef>
                <a:spcPct val="20000"/>
              </a:spcBef>
            </a:pPr>
            <a:r>
              <a:rPr lang="en-US" sz="2800" b="1" dirty="0" smtClean="0"/>
              <a:t>HB5 permits ONLY TWO (2) per year per subject tested. </a:t>
            </a:r>
          </a:p>
          <a:p>
            <a:pPr lvl="0">
              <a:spcBef>
                <a:spcPct val="20000"/>
              </a:spcBef>
            </a:pPr>
            <a:endParaRPr lang="en-US" sz="2800" dirty="0" smtClean="0"/>
          </a:p>
          <a:p>
            <a:pPr lvl="0">
              <a:spcBef>
                <a:spcPct val="20000"/>
              </a:spcBef>
            </a:pPr>
            <a:r>
              <a:rPr lang="en-US" sz="2400" i="1" dirty="0" smtClean="0"/>
              <a:t>If you have any concerns about benchmarks in your child's school, check with your principal and school district board of trustees. </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62000" y="1371600"/>
            <a:ext cx="7924800" cy="480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a:solidFill>
                  <a:schemeClr val="tx2"/>
                </a:solidFill>
                <a:effectLst>
                  <a:outerShdw blurRad="38100" dist="38100" dir="2700000" algn="tl">
                    <a:srgbClr val="000000">
                      <a:alpha val="43137"/>
                    </a:srgbClr>
                  </a:outerShdw>
                </a:effectLst>
                <a:latin typeface="+mj-lt"/>
                <a:ea typeface="+mj-ea"/>
                <a:cs typeface="+mj-cs"/>
              </a:defRPr>
            </a:lvl1pPr>
          </a:lstStyle>
          <a:p>
            <a:pPr>
              <a:spcAft>
                <a:spcPts val="1200"/>
              </a:spcAft>
            </a:pPr>
            <a:r>
              <a:rPr lang="en-US" sz="3200" b="1" dirty="0">
                <a:solidFill>
                  <a:schemeClr val="tx1"/>
                </a:solidFill>
                <a:effectLst/>
              </a:rPr>
              <a:t>P</a:t>
            </a:r>
            <a:r>
              <a:rPr lang="en-US" sz="3200" b="1" dirty="0" smtClean="0">
                <a:solidFill>
                  <a:schemeClr val="tx1"/>
                </a:solidFill>
                <a:effectLst/>
              </a:rPr>
              <a:t>arents, employers, &amp; taxpayers ask:</a:t>
            </a:r>
          </a:p>
          <a:p>
            <a:pPr marL="568325" indent="-568325">
              <a:spcBef>
                <a:spcPts val="1200"/>
              </a:spcBef>
              <a:spcAft>
                <a:spcPts val="300"/>
              </a:spcAft>
              <a:buFont typeface="+mj-lt"/>
              <a:buAutoNum type="arabicPeriod"/>
            </a:pPr>
            <a:r>
              <a:rPr lang="en-US" sz="3200" dirty="0" smtClean="0">
                <a:solidFill>
                  <a:schemeClr val="tx1"/>
                </a:solidFill>
                <a:effectLst/>
              </a:rPr>
              <a:t>How much are we spending on state standardized tests?</a:t>
            </a:r>
          </a:p>
          <a:p>
            <a:pPr marL="568325" indent="-568325">
              <a:spcAft>
                <a:spcPts val="300"/>
              </a:spcAft>
              <a:buFont typeface="+mj-lt"/>
              <a:buAutoNum type="arabicPeriod" startAt="2"/>
            </a:pPr>
            <a:r>
              <a:rPr lang="en-US" sz="3200" dirty="0" smtClean="0">
                <a:solidFill>
                  <a:schemeClr val="tx1"/>
                </a:solidFill>
                <a:effectLst/>
              </a:rPr>
              <a:t>What is the purpose of these tests?</a:t>
            </a:r>
          </a:p>
          <a:p>
            <a:pPr marL="568325" indent="-568325">
              <a:spcAft>
                <a:spcPts val="300"/>
              </a:spcAft>
              <a:buFont typeface="+mj-lt"/>
              <a:buAutoNum type="arabicPeriod" startAt="3"/>
            </a:pPr>
            <a:r>
              <a:rPr lang="en-US" sz="3200" dirty="0" smtClean="0">
                <a:solidFill>
                  <a:schemeClr val="tx1"/>
                </a:solidFill>
                <a:effectLst/>
              </a:rPr>
              <a:t>Do these tests help prepare students for college or careers?</a:t>
            </a:r>
          </a:p>
        </p:txBody>
      </p:sp>
      <p:sp>
        <p:nvSpPr>
          <p:cNvPr id="6" name="Title 1"/>
          <p:cNvSpPr txBox="1">
            <a:spLocks/>
          </p:cNvSpPr>
          <p:nvPr/>
        </p:nvSpPr>
        <p:spPr>
          <a:xfrm>
            <a:off x="1295400" y="0"/>
            <a:ext cx="7834314"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kern="1200">
                <a:solidFill>
                  <a:schemeClr val="tx2"/>
                </a:solidFill>
                <a:effectLst>
                  <a:outerShdw blurRad="38100" dist="38100" dir="2700000" algn="tl">
                    <a:srgbClr val="000000">
                      <a:alpha val="43137"/>
                    </a:srgbClr>
                  </a:outerShdw>
                </a:effectLst>
                <a:latin typeface="+mj-lt"/>
                <a:ea typeface="+mj-ea"/>
                <a:cs typeface="+mj-cs"/>
              </a:defRPr>
            </a:lvl1pPr>
          </a:lstStyle>
          <a:p>
            <a:r>
              <a:rPr lang="en-US" b="1" dirty="0" smtClean="0">
                <a:solidFill>
                  <a:srgbClr val="FFFFFF"/>
                </a:solidFill>
                <a:effectLst/>
              </a:rPr>
              <a:t>Return on Investment of Testing</a:t>
            </a:r>
          </a:p>
        </p:txBody>
      </p:sp>
    </p:spTree>
    <p:extLst>
      <p:ext uri="{BB962C8B-B14F-4D97-AF65-F5344CB8AC3E}">
        <p14:creationId xmlns:p14="http://schemas.microsoft.com/office/powerpoint/2010/main" val="50915965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1524000" y="76200"/>
            <a:ext cx="7620000" cy="990600"/>
          </a:xfrm>
        </p:spPr>
        <p:txBody>
          <a:bodyPr>
            <a:noAutofit/>
          </a:bodyPr>
          <a:lstStyle/>
          <a:p>
            <a:pPr eaLnBrk="1" hangingPunct="1">
              <a:lnSpc>
                <a:spcPts val="4000"/>
              </a:lnSpc>
            </a:pPr>
            <a:r>
              <a:rPr lang="en-US" sz="3600" dirty="0" smtClean="0">
                <a:solidFill>
                  <a:srgbClr val="FFFFFF"/>
                </a:solidFill>
              </a:rPr>
              <a:t>Texas Tax Dollars Paid to Pearson</a:t>
            </a:r>
          </a:p>
        </p:txBody>
      </p:sp>
      <p:pic>
        <p:nvPicPr>
          <p:cNvPr id="1028" name="Picture 4"/>
          <p:cNvPicPr>
            <a:picLocks noChangeAspect="1"/>
          </p:cNvPicPr>
          <p:nvPr/>
        </p:nvPicPr>
        <p:blipFill>
          <a:blip r:embed="rId4" cstate="print"/>
          <a:srcRect/>
          <a:stretch>
            <a:fillRect/>
          </a:stretch>
        </p:blipFill>
        <p:spPr bwMode="auto">
          <a:xfrm>
            <a:off x="6248400" y="5638800"/>
            <a:ext cx="2511425" cy="979487"/>
          </a:xfrm>
          <a:prstGeom prst="rect">
            <a:avLst/>
          </a:prstGeom>
          <a:noFill/>
          <a:ln w="9525">
            <a:noFill/>
            <a:miter lim="800000"/>
            <a:headEnd/>
            <a:tailEnd/>
          </a:ln>
        </p:spPr>
      </p:pic>
      <p:graphicFrame>
        <p:nvGraphicFramePr>
          <p:cNvPr id="1026" name="Object 169"/>
          <p:cNvGraphicFramePr>
            <a:graphicFrameLocks noChangeAspect="1"/>
          </p:cNvGraphicFramePr>
          <p:nvPr>
            <p:extLst>
              <p:ext uri="{D42A27DB-BD31-4B8C-83A1-F6EECF244321}">
                <p14:modId xmlns:p14="http://schemas.microsoft.com/office/powerpoint/2010/main" val="552026994"/>
              </p:ext>
            </p:extLst>
          </p:nvPr>
        </p:nvGraphicFramePr>
        <p:xfrm>
          <a:off x="381000" y="2057400"/>
          <a:ext cx="8305800" cy="2133600"/>
        </p:xfrm>
        <a:graphic>
          <a:graphicData uri="http://schemas.openxmlformats.org/presentationml/2006/ole">
            <mc:AlternateContent xmlns:mc="http://schemas.openxmlformats.org/markup-compatibility/2006">
              <mc:Choice xmlns:v="urn:schemas-microsoft-com:vml" Requires="v">
                <p:oleObj spid="_x0000_s58577" name="Worksheet" r:id="rId6" imgW="9601200" imgH="1854200" progId="Excel.Sheet.12">
                  <p:embed/>
                </p:oleObj>
              </mc:Choice>
              <mc:Fallback>
                <p:oleObj name="Worksheet" r:id="rId6" imgW="9601200" imgH="1854200" progId="Excel.Sheet.12">
                  <p:embed/>
                  <p:pic>
                    <p:nvPicPr>
                      <p:cNvPr id="0" name="Picture 120"/>
                      <p:cNvPicPr>
                        <a:picLocks noChangeAspect="1" noChangeArrowheads="1"/>
                      </p:cNvPicPr>
                      <p:nvPr/>
                    </p:nvPicPr>
                    <p:blipFill>
                      <a:blip r:embed="rId7"/>
                      <a:srcRect/>
                      <a:stretch>
                        <a:fillRect/>
                      </a:stretch>
                    </p:blipFill>
                    <p:spPr bwMode="auto">
                      <a:xfrm>
                        <a:off x="381000" y="2057400"/>
                        <a:ext cx="8305800" cy="2133600"/>
                      </a:xfrm>
                      <a:prstGeom prst="rect">
                        <a:avLst/>
                      </a:prstGeom>
                      <a:noFill/>
                      <a:extLst/>
                    </p:spPr>
                  </p:pic>
                </p:oleObj>
              </mc:Fallback>
            </mc:AlternateContent>
          </a:graphicData>
        </a:graphic>
      </p:graphicFrame>
      <p:grpSp>
        <p:nvGrpSpPr>
          <p:cNvPr id="3" name="Group 2"/>
          <p:cNvGrpSpPr/>
          <p:nvPr/>
        </p:nvGrpSpPr>
        <p:grpSpPr>
          <a:xfrm>
            <a:off x="1600200" y="4734580"/>
            <a:ext cx="4114800" cy="1056620"/>
            <a:chOff x="4267200" y="4419600"/>
            <a:chExt cx="4114800" cy="1056620"/>
          </a:xfrm>
        </p:grpSpPr>
        <p:sp>
          <p:nvSpPr>
            <p:cNvPr id="7" name="TextBox 6"/>
            <p:cNvSpPr txBox="1"/>
            <p:nvPr/>
          </p:nvSpPr>
          <p:spPr>
            <a:xfrm>
              <a:off x="4267200" y="4419600"/>
              <a:ext cx="4114800" cy="523220"/>
            </a:xfrm>
            <a:prstGeom prst="rect">
              <a:avLst/>
            </a:prstGeom>
            <a:solidFill>
              <a:schemeClr val="accent1">
                <a:lumMod val="50000"/>
              </a:schemeClr>
            </a:solidFill>
          </p:spPr>
          <p:txBody>
            <a:bodyPr wrap="square" rtlCol="0">
              <a:spAutoFit/>
            </a:bodyPr>
            <a:lstStyle/>
            <a:p>
              <a:pPr algn="ctr"/>
              <a:r>
                <a:rPr lang="en-US" sz="2800" b="1" dirty="0" smtClean="0">
                  <a:solidFill>
                    <a:schemeClr val="bg1"/>
                  </a:solidFill>
                  <a:latin typeface="Arial"/>
                  <a:cs typeface="Arial"/>
                </a:rPr>
                <a:t>TOTAL 2000 – 2015</a:t>
              </a:r>
            </a:p>
          </p:txBody>
        </p:sp>
        <p:sp>
          <p:nvSpPr>
            <p:cNvPr id="8" name="TextBox 7"/>
            <p:cNvSpPr txBox="1"/>
            <p:nvPr/>
          </p:nvSpPr>
          <p:spPr>
            <a:xfrm>
              <a:off x="4267200" y="4953000"/>
              <a:ext cx="4114800" cy="523220"/>
            </a:xfrm>
            <a:prstGeom prst="rect">
              <a:avLst/>
            </a:prstGeom>
            <a:solidFill>
              <a:schemeClr val="accent1">
                <a:lumMod val="40000"/>
                <a:lumOff val="60000"/>
              </a:schemeClr>
            </a:solidFill>
          </p:spPr>
          <p:txBody>
            <a:bodyPr wrap="square" rtlCol="0">
              <a:spAutoFit/>
            </a:bodyPr>
            <a:lstStyle/>
            <a:p>
              <a:pPr algn="ctr"/>
              <a:r>
                <a:rPr lang="en-US" sz="2800" b="1" dirty="0" smtClean="0">
                  <a:latin typeface="Arial"/>
                  <a:cs typeface="Arial"/>
                </a:rPr>
                <a:t>$1,142,431,196</a:t>
              </a:r>
            </a:p>
          </p:txBody>
        </p:sp>
      </p:grpSp>
      <p:sp>
        <p:nvSpPr>
          <p:cNvPr id="4" name="TextBox 3"/>
          <p:cNvSpPr txBox="1"/>
          <p:nvPr/>
        </p:nvSpPr>
        <p:spPr>
          <a:xfrm>
            <a:off x="381000" y="4114800"/>
            <a:ext cx="4842078" cy="307777"/>
          </a:xfrm>
          <a:prstGeom prst="rect">
            <a:avLst/>
          </a:prstGeom>
          <a:noFill/>
        </p:spPr>
        <p:txBody>
          <a:bodyPr wrap="none" rtlCol="0">
            <a:spAutoFit/>
          </a:bodyPr>
          <a:lstStyle/>
          <a:p>
            <a:r>
              <a:rPr lang="en-US" sz="1400" i="1" dirty="0" smtClean="0"/>
              <a:t>* 2014-2015 data estimate based on actuals through July 2014.</a:t>
            </a:r>
            <a:endParaRPr lang="en-US" sz="1400" i="1" dirty="0"/>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7"/>
          <p:cNvPicPr>
            <a:picLocks noChangeAspect="1" noChangeArrowheads="1"/>
          </p:cNvPicPr>
          <p:nvPr/>
        </p:nvPicPr>
        <p:blipFill rotWithShape="1">
          <a:blip r:embed="rId3" cstate="print">
            <a:alphaModFix amt="29000"/>
          </a:blip>
          <a:srcRect t="23561" b="13999"/>
          <a:stretch/>
        </p:blipFill>
        <p:spPr bwMode="auto">
          <a:xfrm>
            <a:off x="228600" y="1981200"/>
            <a:ext cx="8610600" cy="4060006"/>
          </a:xfrm>
          <a:prstGeom prst="rect">
            <a:avLst/>
          </a:prstGeom>
          <a:noFill/>
          <a:ln w="9525">
            <a:noFill/>
            <a:miter lim="800000"/>
            <a:headEnd/>
            <a:tailEnd/>
          </a:ln>
        </p:spPr>
      </p:pic>
      <p:sp>
        <p:nvSpPr>
          <p:cNvPr id="3" name="Content Placeholder 2"/>
          <p:cNvSpPr>
            <a:spLocks noGrp="1"/>
          </p:cNvSpPr>
          <p:nvPr>
            <p:ph idx="1"/>
          </p:nvPr>
        </p:nvSpPr>
        <p:spPr>
          <a:xfrm>
            <a:off x="533400" y="2133600"/>
            <a:ext cx="3886200" cy="2971800"/>
          </a:xfrm>
          <a:extLst/>
        </p:spPr>
        <p:txBody>
          <a:bodyPr rtlCol="0">
            <a:normAutofit/>
          </a:bodyPr>
          <a:lstStyle/>
          <a:p>
            <a:pPr marL="0" indent="0" eaLnBrk="1" fontAlgn="auto" hangingPunct="1">
              <a:spcAft>
                <a:spcPts val="0"/>
              </a:spcAft>
              <a:buNone/>
              <a:defRPr/>
            </a:pPr>
            <a:r>
              <a:rPr lang="en-US" sz="2400" b="1" dirty="0" smtClean="0">
                <a:ln w="18000">
                  <a:solidFill>
                    <a:schemeClr val="tx1"/>
                  </a:solidFill>
                  <a:prstDash val="solid"/>
                  <a:miter lim="800000"/>
                </a:ln>
              </a:rPr>
              <a:t>Dollars spent on testing:</a:t>
            </a:r>
          </a:p>
          <a:p>
            <a:pPr marL="0" indent="0" eaLnBrk="1" fontAlgn="auto" hangingPunct="1">
              <a:spcAft>
                <a:spcPts val="0"/>
              </a:spcAft>
              <a:buNone/>
              <a:defRPr/>
            </a:pPr>
            <a:endParaRPr lang="en-US" sz="2400" b="1" dirty="0" smtClean="0">
              <a:ln w="18000">
                <a:solidFill>
                  <a:schemeClr val="tx1"/>
                </a:solidFill>
                <a:prstDash val="solid"/>
                <a:miter lim="800000"/>
              </a:ln>
            </a:endParaRPr>
          </a:p>
          <a:p>
            <a:pPr marL="0" indent="0" eaLnBrk="1" fontAlgn="auto" hangingPunct="1">
              <a:spcAft>
                <a:spcPts val="0"/>
              </a:spcAft>
              <a:buNone/>
              <a:defRPr/>
            </a:pPr>
            <a:r>
              <a:rPr lang="en-US" sz="2400" dirty="0" smtClean="0">
                <a:ln w="18000">
                  <a:solidFill>
                    <a:schemeClr val="tx1"/>
                  </a:solidFill>
                  <a:prstDash val="solid"/>
                  <a:miter lim="800000"/>
                </a:ln>
              </a:rPr>
              <a:t>$2 EVERY SECOND of EVERY DAY for the last 15 years.</a:t>
            </a:r>
          </a:p>
          <a:p>
            <a:pPr marL="0" indent="0" eaLnBrk="1" fontAlgn="auto" hangingPunct="1">
              <a:spcAft>
                <a:spcPts val="0"/>
              </a:spcAft>
              <a:buNone/>
              <a:defRPr/>
            </a:pPr>
            <a:endParaRPr lang="en-US" sz="2400" dirty="0">
              <a:ln w="18000">
                <a:solidFill>
                  <a:schemeClr val="tx1"/>
                </a:solidFill>
                <a:prstDash val="solid"/>
                <a:miter lim="800000"/>
              </a:ln>
            </a:endParaRPr>
          </a:p>
          <a:p>
            <a:pPr marL="0" indent="0">
              <a:buNone/>
              <a:defRPr/>
            </a:pPr>
            <a:r>
              <a:rPr lang="en-US" sz="2400" dirty="0" smtClean="0">
                <a:ln w="18000">
                  <a:solidFill>
                    <a:schemeClr val="tx1"/>
                  </a:solidFill>
                  <a:prstDash val="solid"/>
                  <a:miter lim="800000"/>
                </a:ln>
              </a:rPr>
              <a:t>$</a:t>
            </a:r>
            <a:r>
              <a:rPr lang="en-US" sz="2400" dirty="0">
                <a:ln w="18000">
                  <a:solidFill>
                    <a:schemeClr val="tx1"/>
                  </a:solidFill>
                  <a:prstDash val="solid"/>
                  <a:miter lim="800000"/>
                </a:ln>
              </a:rPr>
              <a:t>50,400 every 7 hours. </a:t>
            </a:r>
            <a:endParaRPr lang="en-US" sz="2400" dirty="0" smtClean="0">
              <a:ln w="18000">
                <a:solidFill>
                  <a:schemeClr val="tx1"/>
                </a:solidFill>
                <a:prstDash val="solid"/>
                <a:miter lim="800000"/>
              </a:ln>
            </a:endParaRPr>
          </a:p>
        </p:txBody>
      </p:sp>
      <p:sp>
        <p:nvSpPr>
          <p:cNvPr id="6" name="Content Placeholder 2"/>
          <p:cNvSpPr txBox="1">
            <a:spLocks/>
          </p:cNvSpPr>
          <p:nvPr/>
        </p:nvSpPr>
        <p:spPr>
          <a:xfrm>
            <a:off x="4495800" y="2133600"/>
            <a:ext cx="3886200" cy="2971800"/>
          </a:xfrm>
          <a:prstGeom prst="rect">
            <a:avLst/>
          </a:prstGeom>
          <a:extLst/>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en-US" sz="2400" b="1" dirty="0" smtClean="0">
                <a:ln w="18000">
                  <a:solidFill>
                    <a:schemeClr val="tx1"/>
                  </a:solidFill>
                  <a:prstDash val="solid"/>
                  <a:miter lim="800000"/>
                </a:ln>
              </a:rPr>
              <a:t>Compare that to:</a:t>
            </a:r>
          </a:p>
          <a:p>
            <a:pPr marL="0" indent="0">
              <a:buFont typeface="Arial" pitchFamily="34" charset="0"/>
              <a:buNone/>
              <a:defRPr/>
            </a:pPr>
            <a:endParaRPr lang="en-US" sz="2400" b="1" dirty="0" smtClean="0">
              <a:ln w="18000">
                <a:solidFill>
                  <a:schemeClr val="tx1"/>
                </a:solidFill>
                <a:prstDash val="solid"/>
                <a:miter lim="800000"/>
              </a:ln>
            </a:endParaRPr>
          </a:p>
          <a:p>
            <a:pPr marL="0" indent="0">
              <a:buNone/>
              <a:defRPr/>
            </a:pPr>
            <a:r>
              <a:rPr lang="en-US" sz="2400" dirty="0">
                <a:ln w="18000">
                  <a:solidFill>
                    <a:schemeClr val="tx1"/>
                  </a:solidFill>
                  <a:prstDash val="solid"/>
                  <a:miter lim="800000"/>
                </a:ln>
              </a:rPr>
              <a:t>Most districts spend under $2 for</a:t>
            </a:r>
            <a:r>
              <a:rPr lang="en-US" sz="2400" dirty="0" smtClean="0">
                <a:ln w="18000">
                  <a:solidFill>
                    <a:schemeClr val="tx1"/>
                  </a:solidFill>
                  <a:prstDash val="solid"/>
                  <a:miter lim="800000"/>
                </a:ln>
              </a:rPr>
              <a:t> a lunch </a:t>
            </a:r>
            <a:r>
              <a:rPr lang="en-US" sz="2400" dirty="0">
                <a:ln w="18000">
                  <a:solidFill>
                    <a:schemeClr val="tx1"/>
                  </a:solidFill>
                  <a:prstDash val="solid"/>
                  <a:miter lim="800000"/>
                </a:ln>
              </a:rPr>
              <a:t>for</a:t>
            </a:r>
            <a:r>
              <a:rPr lang="en-US" sz="2400" dirty="0" smtClean="0">
                <a:ln w="18000">
                  <a:solidFill>
                    <a:schemeClr val="tx1"/>
                  </a:solidFill>
                  <a:prstDash val="solid"/>
                  <a:miter lim="800000"/>
                </a:ln>
              </a:rPr>
              <a:t> a hungry student.</a:t>
            </a:r>
          </a:p>
          <a:p>
            <a:pPr marL="0" indent="0">
              <a:buNone/>
              <a:defRPr/>
            </a:pPr>
            <a:endParaRPr lang="en-US" sz="2400" dirty="0">
              <a:ln w="18000">
                <a:solidFill>
                  <a:schemeClr val="tx1"/>
                </a:solidFill>
                <a:prstDash val="solid"/>
                <a:miter lim="800000"/>
              </a:ln>
            </a:endParaRPr>
          </a:p>
          <a:p>
            <a:pPr marL="0" indent="0">
              <a:buNone/>
              <a:defRPr/>
            </a:pPr>
            <a:r>
              <a:rPr lang="en-US" sz="2400" dirty="0" smtClean="0">
                <a:ln w="18000">
                  <a:solidFill>
                    <a:schemeClr val="tx1"/>
                  </a:solidFill>
                  <a:prstDash val="solid"/>
                  <a:miter lim="800000"/>
                </a:ln>
              </a:rPr>
              <a:t>$50,400 could </a:t>
            </a:r>
            <a:r>
              <a:rPr lang="en-US" sz="2400" dirty="0">
                <a:ln w="18000">
                  <a:solidFill>
                    <a:schemeClr val="tx1"/>
                  </a:solidFill>
                  <a:prstDash val="solid"/>
                  <a:miter lim="800000"/>
                </a:ln>
              </a:rPr>
              <a:t>pay for 3 teachers per day or 1,277 teachers per year </a:t>
            </a:r>
            <a:r>
              <a:rPr lang="en-US" sz="2400" u="sng" dirty="0">
                <a:ln w="18000">
                  <a:solidFill>
                    <a:schemeClr val="tx1"/>
                  </a:solidFill>
                  <a:prstDash val="solid"/>
                  <a:miter lim="800000"/>
                </a:ln>
              </a:rPr>
              <a:t>every</a:t>
            </a:r>
            <a:r>
              <a:rPr lang="en-US" sz="2400" dirty="0">
                <a:ln w="18000">
                  <a:solidFill>
                    <a:schemeClr val="tx1"/>
                  </a:solidFill>
                  <a:prstDash val="solid"/>
                  <a:miter lim="800000"/>
                </a:ln>
              </a:rPr>
              <a:t> year.  </a:t>
            </a:r>
          </a:p>
        </p:txBody>
      </p:sp>
      <p:cxnSp>
        <p:nvCxnSpPr>
          <p:cNvPr id="5" name="Straight Connector 4"/>
          <p:cNvCxnSpPr/>
          <p:nvPr/>
        </p:nvCxnSpPr>
        <p:spPr>
          <a:xfrm>
            <a:off x="609600" y="4114800"/>
            <a:ext cx="78486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09600" y="2895600"/>
            <a:ext cx="78486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p:cNvSpPr txBox="1">
            <a:spLocks/>
          </p:cNvSpPr>
          <p:nvPr/>
        </p:nvSpPr>
        <p:spPr>
          <a:xfrm>
            <a:off x="1524000" y="76200"/>
            <a:ext cx="7620000" cy="9906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ts val="4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FFFFF"/>
                </a:solidFill>
                <a:effectLst/>
                <a:uLnTx/>
                <a:uFillTx/>
                <a:latin typeface="+mj-lt"/>
                <a:ea typeface="+mj-ea"/>
                <a:cs typeface="+mj-cs"/>
              </a:rPr>
              <a:t>Lost Opportunity</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71613" y="0"/>
            <a:ext cx="7620000" cy="954107"/>
          </a:xfrm>
          <a:prstGeom prst="rect">
            <a:avLst/>
          </a:prstGeom>
          <a:noFill/>
        </p:spPr>
        <p:txBody>
          <a:bodyPr>
            <a:spAutoFit/>
          </a:bodyPr>
          <a:lstStyle/>
          <a:p>
            <a:pPr fontAlgn="auto">
              <a:spcBef>
                <a:spcPts val="0"/>
              </a:spcBef>
              <a:spcAft>
                <a:spcPts val="0"/>
              </a:spcAft>
              <a:defRPr/>
            </a:pPr>
            <a:r>
              <a:rPr lang="en-US" sz="3600" b="1" kern="0" dirty="0" smtClean="0">
                <a:solidFill>
                  <a:schemeClr val="bg1"/>
                </a:solidFill>
                <a:latin typeface="+mn-lt"/>
                <a:cs typeface="Arial" pitchFamily="34" charset="0"/>
              </a:rPr>
              <a:t>TAKS% </a:t>
            </a:r>
            <a:r>
              <a:rPr lang="en-US" sz="3600" b="1" kern="0" dirty="0">
                <a:solidFill>
                  <a:schemeClr val="bg1"/>
                </a:solidFill>
                <a:latin typeface="+mn-lt"/>
                <a:cs typeface="Arial" pitchFamily="34" charset="0"/>
              </a:rPr>
              <a:t>Passing: Sum of All </a:t>
            </a:r>
            <a:r>
              <a:rPr lang="en-US" sz="3600" b="1" kern="0" dirty="0" smtClean="0">
                <a:solidFill>
                  <a:schemeClr val="bg1"/>
                </a:solidFill>
                <a:latin typeface="+mn-lt"/>
                <a:cs typeface="Arial" pitchFamily="34" charset="0"/>
              </a:rPr>
              <a:t>Grades</a:t>
            </a:r>
          </a:p>
          <a:p>
            <a:pPr fontAlgn="auto">
              <a:spcBef>
                <a:spcPts val="0"/>
              </a:spcBef>
              <a:spcAft>
                <a:spcPts val="0"/>
              </a:spcAft>
              <a:defRPr/>
            </a:pPr>
            <a:r>
              <a:rPr lang="en-US" sz="2000" b="1" kern="0" dirty="0" smtClean="0">
                <a:solidFill>
                  <a:schemeClr val="bg1"/>
                </a:solidFill>
                <a:latin typeface="+mn-lt"/>
                <a:cs typeface="Arial" pitchFamily="34" charset="0"/>
              </a:rPr>
              <a:t>2003 – 2011</a:t>
            </a:r>
          </a:p>
        </p:txBody>
      </p:sp>
      <p:graphicFrame>
        <p:nvGraphicFramePr>
          <p:cNvPr id="2050" name="Object 101"/>
          <p:cNvGraphicFramePr>
            <a:graphicFrameLocks noChangeAspect="1"/>
          </p:cNvGraphicFramePr>
          <p:nvPr>
            <p:extLst>
              <p:ext uri="{D42A27DB-BD31-4B8C-83A1-F6EECF244321}">
                <p14:modId xmlns:p14="http://schemas.microsoft.com/office/powerpoint/2010/main" val="3960307165"/>
              </p:ext>
            </p:extLst>
          </p:nvPr>
        </p:nvGraphicFramePr>
        <p:xfrm>
          <a:off x="461963" y="1452563"/>
          <a:ext cx="8134350" cy="5170487"/>
        </p:xfrm>
        <a:graphic>
          <a:graphicData uri="http://schemas.openxmlformats.org/presentationml/2006/ole">
            <mc:AlternateContent xmlns:mc="http://schemas.openxmlformats.org/markup-compatibility/2006">
              <mc:Choice xmlns:v="urn:schemas-microsoft-com:vml" Requires="v">
                <p:oleObj spid="_x0000_s59600" name="Chart" r:id="rId4" imgW="9525000" imgH="6057900" progId="MSGraph.Chart.8">
                  <p:embed followColorScheme="full"/>
                </p:oleObj>
              </mc:Choice>
              <mc:Fallback>
                <p:oleObj name="Chart" r:id="rId4" imgW="9525000" imgH="6057900" progId="MSGraph.Chart.8">
                  <p:embed followColorScheme="full"/>
                  <p:pic>
                    <p:nvPicPr>
                      <p:cNvPr id="0" name="Picture 119"/>
                      <p:cNvPicPr>
                        <a:picLocks noChangeAspect="1" noChangeArrowheads="1"/>
                      </p:cNvPicPr>
                      <p:nvPr/>
                    </p:nvPicPr>
                    <p:blipFill>
                      <a:blip r:embed="rId5"/>
                      <a:srcRect/>
                      <a:stretch>
                        <a:fillRect/>
                      </a:stretch>
                    </p:blipFill>
                    <p:spPr bwMode="auto">
                      <a:xfrm>
                        <a:off x="461963" y="1452563"/>
                        <a:ext cx="8134350" cy="5170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TextBox 3"/>
          <p:cNvSpPr txBox="1">
            <a:spLocks noChangeArrowheads="1"/>
          </p:cNvSpPr>
          <p:nvPr/>
        </p:nvSpPr>
        <p:spPr bwMode="auto">
          <a:xfrm>
            <a:off x="3810000" y="5249863"/>
            <a:ext cx="3913188" cy="369887"/>
          </a:xfrm>
          <a:prstGeom prst="rect">
            <a:avLst/>
          </a:prstGeom>
          <a:solidFill>
            <a:schemeClr val="bg1"/>
          </a:solidFill>
          <a:ln w="9525">
            <a:noFill/>
            <a:miter lim="800000"/>
            <a:headEnd/>
            <a:tailEnd/>
          </a:ln>
        </p:spPr>
        <p:txBody>
          <a:bodyPr>
            <a:spAutoFit/>
          </a:bodyPr>
          <a:lstStyle/>
          <a:p>
            <a:pPr algn="ctr"/>
            <a:r>
              <a:rPr lang="en-US" b="1"/>
              <a:t>*2009 – 2011 include TAKS-Acc</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1613" y="0"/>
            <a:ext cx="7620000" cy="954107"/>
          </a:xfrm>
          <a:prstGeom prst="rect">
            <a:avLst/>
          </a:prstGeom>
          <a:noFill/>
        </p:spPr>
        <p:txBody>
          <a:bodyPr>
            <a:spAutoFit/>
          </a:bodyPr>
          <a:lstStyle/>
          <a:p>
            <a:pPr fontAlgn="auto">
              <a:spcBef>
                <a:spcPts val="0"/>
              </a:spcBef>
              <a:spcAft>
                <a:spcPts val="0"/>
              </a:spcAft>
              <a:defRPr/>
            </a:pPr>
            <a:r>
              <a:rPr lang="en-US" sz="3600" b="1" kern="0" dirty="0" smtClean="0">
                <a:solidFill>
                  <a:schemeClr val="bg1"/>
                </a:solidFill>
                <a:cs typeface="Arial" pitchFamily="34" charset="0"/>
              </a:rPr>
              <a:t>STAAR</a:t>
            </a:r>
            <a:r>
              <a:rPr lang="en-US" sz="3600" b="1" kern="0" dirty="0" smtClean="0">
                <a:solidFill>
                  <a:schemeClr val="bg1"/>
                </a:solidFill>
                <a:latin typeface="+mn-lt"/>
                <a:cs typeface="Arial" pitchFamily="34" charset="0"/>
              </a:rPr>
              <a:t> </a:t>
            </a:r>
            <a:r>
              <a:rPr lang="en-US" sz="3600" b="1" kern="0" dirty="0">
                <a:solidFill>
                  <a:schemeClr val="bg1"/>
                </a:solidFill>
                <a:latin typeface="+mn-lt"/>
                <a:cs typeface="Arial" pitchFamily="34" charset="0"/>
              </a:rPr>
              <a:t>Passing: Sum of All </a:t>
            </a:r>
            <a:r>
              <a:rPr lang="en-US" sz="3600" b="1" kern="0" dirty="0" smtClean="0">
                <a:solidFill>
                  <a:schemeClr val="bg1"/>
                </a:solidFill>
                <a:latin typeface="+mn-lt"/>
                <a:cs typeface="Arial" pitchFamily="34" charset="0"/>
              </a:rPr>
              <a:t>Grades</a:t>
            </a:r>
          </a:p>
          <a:p>
            <a:pPr fontAlgn="auto">
              <a:spcBef>
                <a:spcPts val="0"/>
              </a:spcBef>
              <a:spcAft>
                <a:spcPts val="0"/>
              </a:spcAft>
              <a:defRPr/>
            </a:pPr>
            <a:r>
              <a:rPr lang="en-US" sz="2000" b="1" kern="0" dirty="0" smtClean="0">
                <a:solidFill>
                  <a:schemeClr val="bg1"/>
                </a:solidFill>
                <a:latin typeface="+mn-lt"/>
                <a:cs typeface="Arial" pitchFamily="34" charset="0"/>
              </a:rPr>
              <a:t>2012 </a:t>
            </a:r>
            <a:r>
              <a:rPr lang="en-US" sz="2000" b="1" kern="0" dirty="0">
                <a:solidFill>
                  <a:schemeClr val="bg1"/>
                </a:solidFill>
                <a:latin typeface="+mn-lt"/>
                <a:cs typeface="Arial" pitchFamily="34" charset="0"/>
              </a:rPr>
              <a:t>- </a:t>
            </a:r>
            <a:r>
              <a:rPr lang="en-US" sz="2000" b="1" kern="0" dirty="0" smtClean="0">
                <a:solidFill>
                  <a:schemeClr val="bg1"/>
                </a:solidFill>
                <a:latin typeface="+mn-lt"/>
                <a:cs typeface="Arial" pitchFamily="34" charset="0"/>
              </a:rPr>
              <a:t>2014</a:t>
            </a:r>
            <a:endParaRPr lang="en-US" sz="2000" b="1" kern="0" dirty="0">
              <a:solidFill>
                <a:schemeClr val="bg1"/>
              </a:solidFill>
              <a:latin typeface="+mn-lt"/>
              <a:cs typeface="Arial" pitchFamily="34" charset="0"/>
            </a:endParaRPr>
          </a:p>
        </p:txBody>
      </p:sp>
      <p:graphicFrame>
        <p:nvGraphicFramePr>
          <p:cNvPr id="7" name="Chart 6"/>
          <p:cNvGraphicFramePr/>
          <p:nvPr>
            <p:extLst>
              <p:ext uri="{D42A27DB-BD31-4B8C-83A1-F6EECF244321}">
                <p14:modId xmlns:p14="http://schemas.microsoft.com/office/powerpoint/2010/main" val="2805554924"/>
              </p:ext>
            </p:extLst>
          </p:nvPr>
        </p:nvGraphicFramePr>
        <p:xfrm>
          <a:off x="2057400" y="14478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85800" y="5943600"/>
            <a:ext cx="3361705" cy="338554"/>
          </a:xfrm>
          <a:prstGeom prst="rect">
            <a:avLst/>
          </a:prstGeom>
          <a:noFill/>
        </p:spPr>
        <p:txBody>
          <a:bodyPr wrap="none" rtlCol="0">
            <a:spAutoFit/>
          </a:bodyPr>
          <a:lstStyle/>
          <a:p>
            <a:r>
              <a:rPr lang="en-US" sz="1600" i="1" dirty="0" smtClean="0"/>
              <a:t>Scores represent initial Spring testing.</a:t>
            </a:r>
            <a:endParaRPr lang="en-US" sz="1600" i="1" dirty="0"/>
          </a:p>
        </p:txBody>
      </p:sp>
    </p:spTree>
    <p:extLst>
      <p:ext uri="{BB962C8B-B14F-4D97-AF65-F5344CB8AC3E}">
        <p14:creationId xmlns:p14="http://schemas.microsoft.com/office/powerpoint/2010/main" val="212874401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47800" y="0"/>
            <a:ext cx="7620000" cy="954107"/>
          </a:xfrm>
          <a:prstGeom prst="rect">
            <a:avLst/>
          </a:prstGeom>
          <a:noFill/>
        </p:spPr>
        <p:txBody>
          <a:bodyPr>
            <a:spAutoFit/>
          </a:bodyPr>
          <a:lstStyle/>
          <a:p>
            <a:pPr fontAlgn="auto">
              <a:spcBef>
                <a:spcPts val="0"/>
              </a:spcBef>
              <a:spcAft>
                <a:spcPts val="0"/>
              </a:spcAft>
              <a:defRPr/>
            </a:pPr>
            <a:r>
              <a:rPr lang="en-US" sz="3600" b="1" kern="0" dirty="0">
                <a:solidFill>
                  <a:srgbClr val="FFFFFF"/>
                </a:solidFill>
                <a:latin typeface="+mn-lt"/>
                <a:cs typeface="Arial" pitchFamily="34" charset="0"/>
              </a:rPr>
              <a:t>Texas Mean SAT Scores </a:t>
            </a:r>
            <a:endParaRPr lang="en-US" sz="3600" b="1" kern="0" dirty="0" smtClean="0">
              <a:solidFill>
                <a:srgbClr val="FFFFFF"/>
              </a:solidFill>
              <a:latin typeface="+mn-lt"/>
              <a:cs typeface="Arial" pitchFamily="34" charset="0"/>
            </a:endParaRPr>
          </a:p>
          <a:p>
            <a:pPr fontAlgn="auto">
              <a:spcBef>
                <a:spcPts val="0"/>
              </a:spcBef>
              <a:spcAft>
                <a:spcPts val="0"/>
              </a:spcAft>
              <a:defRPr/>
            </a:pPr>
            <a:r>
              <a:rPr lang="en-US" sz="2000" b="1" kern="0" dirty="0" smtClean="0">
                <a:solidFill>
                  <a:srgbClr val="FFFFFF"/>
                </a:solidFill>
                <a:latin typeface="+mn-lt"/>
                <a:cs typeface="Arial" pitchFamily="34" charset="0"/>
              </a:rPr>
              <a:t>2003 – 2010 – NEED TO ADD 2011 - 2013</a:t>
            </a:r>
            <a:endParaRPr lang="en-US" sz="2000" b="1" kern="0" dirty="0">
              <a:solidFill>
                <a:srgbClr val="FFFFFF"/>
              </a:solidFill>
              <a:latin typeface="+mn-lt"/>
              <a:cs typeface="Arial" pitchFamily="34" charset="0"/>
            </a:endParaRPr>
          </a:p>
        </p:txBody>
      </p:sp>
      <p:sp>
        <p:nvSpPr>
          <p:cNvPr id="3076" name="TextBox 1"/>
          <p:cNvSpPr txBox="1">
            <a:spLocks noChangeArrowheads="1"/>
          </p:cNvSpPr>
          <p:nvPr/>
        </p:nvSpPr>
        <p:spPr bwMode="auto">
          <a:xfrm rot="-5400000">
            <a:off x="-655637" y="4219575"/>
            <a:ext cx="2057400" cy="323850"/>
          </a:xfrm>
          <a:prstGeom prst="rect">
            <a:avLst/>
          </a:prstGeom>
          <a:noFill/>
          <a:ln w="9525">
            <a:noFill/>
            <a:miter lim="800000"/>
            <a:headEnd/>
            <a:tailEnd/>
          </a:ln>
        </p:spPr>
        <p:txBody>
          <a:bodyPr>
            <a:spAutoFit/>
          </a:bodyPr>
          <a:lstStyle/>
          <a:p>
            <a:r>
              <a:rPr lang="en-US" sz="1500">
                <a:latin typeface="Calibri" pitchFamily="34" charset="0"/>
              </a:rPr>
              <a:t>(Maximum Score 1600)</a:t>
            </a:r>
          </a:p>
        </p:txBody>
      </p:sp>
      <p:graphicFrame>
        <p:nvGraphicFramePr>
          <p:cNvPr id="3074" name="Object 98"/>
          <p:cNvGraphicFramePr>
            <a:graphicFrameLocks noChangeAspect="1"/>
          </p:cNvGraphicFramePr>
          <p:nvPr>
            <p:extLst>
              <p:ext uri="{D42A27DB-BD31-4B8C-83A1-F6EECF244321}">
                <p14:modId xmlns:p14="http://schemas.microsoft.com/office/powerpoint/2010/main" val="460859384"/>
              </p:ext>
            </p:extLst>
          </p:nvPr>
        </p:nvGraphicFramePr>
        <p:xfrm>
          <a:off x="538163" y="1522413"/>
          <a:ext cx="8232775" cy="5294312"/>
        </p:xfrm>
        <a:graphic>
          <a:graphicData uri="http://schemas.openxmlformats.org/presentationml/2006/ole">
            <mc:AlternateContent xmlns:mc="http://schemas.openxmlformats.org/markup-compatibility/2006">
              <mc:Choice xmlns:v="urn:schemas-microsoft-com:vml" Requires="v">
                <p:oleObj spid="_x0000_s60622" name="Chart" r:id="rId4" imgW="9525000" imgH="6057900" progId="MSGraph.Chart.8">
                  <p:embed followColorScheme="full"/>
                </p:oleObj>
              </mc:Choice>
              <mc:Fallback>
                <p:oleObj name="Chart" r:id="rId4" imgW="9525000" imgH="6057900" progId="MSGraph.Chart.8">
                  <p:embed followColorScheme="full"/>
                  <p:pic>
                    <p:nvPicPr>
                      <p:cNvPr id="0" name="Picture 119"/>
                      <p:cNvPicPr>
                        <a:picLocks noChangeAspect="1" noChangeArrowheads="1"/>
                      </p:cNvPicPr>
                      <p:nvPr/>
                    </p:nvPicPr>
                    <p:blipFill>
                      <a:blip r:embed="rId5"/>
                      <a:srcRect/>
                      <a:stretch>
                        <a:fillRect/>
                      </a:stretch>
                    </p:blipFill>
                    <p:spPr bwMode="auto">
                      <a:xfrm>
                        <a:off x="538163" y="1522413"/>
                        <a:ext cx="8232775" cy="5294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219200"/>
            <a:ext cx="8229600" cy="5334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b="1" dirty="0" smtClean="0"/>
              <a:t>Success in Higher Education Overall</a:t>
            </a:r>
          </a:p>
          <a:p>
            <a:pPr marL="0" indent="0" algn="ctr"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200" dirty="0" smtClean="0"/>
          </a:p>
          <a:p>
            <a:pPr marL="0" indent="0" fontAlgn="auto">
              <a:spcAft>
                <a:spcPts val="0"/>
              </a:spcAft>
              <a:buFont typeface="Arial" pitchFamily="34" charset="0"/>
              <a:buNone/>
              <a:defRPr/>
            </a:pPr>
            <a:endParaRPr lang="en-US" sz="1200" dirty="0" smtClean="0"/>
          </a:p>
          <a:p>
            <a:pPr marL="0" indent="0" fontAlgn="auto">
              <a:spcAft>
                <a:spcPts val="0"/>
              </a:spcAft>
              <a:buFont typeface="Arial" pitchFamily="34" charset="0"/>
              <a:buNone/>
              <a:defRPr/>
            </a:pPr>
            <a:r>
              <a:rPr lang="en-US" sz="1200" dirty="0" smtClean="0"/>
              <a:t>*Source: National Center for Higher Education Management Systems (NCHEMS) report “A New Measure of Educational Success in Texas: Tracking the Success of 8</a:t>
            </a:r>
            <a:r>
              <a:rPr lang="en-US" sz="1200" baseline="30000" dirty="0" smtClean="0"/>
              <a:t>th</a:t>
            </a:r>
            <a:r>
              <a:rPr lang="en-US" sz="1200" dirty="0" smtClean="0"/>
              <a:t> Graders Into and Through College”  Feb. 2012</a:t>
            </a:r>
          </a:p>
          <a:p>
            <a:pPr fontAlgn="auto">
              <a:spcAft>
                <a:spcPts val="0"/>
              </a:spcAft>
              <a:defRPr/>
            </a:pPr>
            <a:endParaRPr lang="en-US" dirty="0" smtClean="0"/>
          </a:p>
          <a:p>
            <a:pPr fontAlgn="auto">
              <a:spcAft>
                <a:spcPts val="0"/>
              </a:spcAft>
              <a:defRPr/>
            </a:pPr>
            <a:endParaRPr lang="en-US" dirty="0" smtClean="0"/>
          </a:p>
          <a:p>
            <a:pPr fontAlgn="auto">
              <a:spcAft>
                <a:spcPts val="0"/>
              </a:spcAft>
              <a:defRPr/>
            </a:pPr>
            <a:endParaRPr lang="en-US" dirty="0" smtClean="0"/>
          </a:p>
          <a:p>
            <a:pPr fontAlgn="auto">
              <a:spcAft>
                <a:spcPts val="0"/>
              </a:spcAft>
              <a:defRPr/>
            </a:pPr>
            <a:endParaRPr lang="en-US" dirty="0" smtClean="0"/>
          </a:p>
        </p:txBody>
      </p:sp>
      <p:sp>
        <p:nvSpPr>
          <p:cNvPr id="4100" name="Title 3"/>
          <p:cNvSpPr>
            <a:spLocks noGrp="1"/>
          </p:cNvSpPr>
          <p:nvPr>
            <p:ph type="title"/>
          </p:nvPr>
        </p:nvSpPr>
        <p:spPr>
          <a:xfrm>
            <a:off x="1371600" y="76200"/>
            <a:ext cx="7620000" cy="762000"/>
          </a:xfrm>
        </p:spPr>
        <p:txBody>
          <a:bodyPr>
            <a:normAutofit/>
          </a:bodyPr>
          <a:lstStyle/>
          <a:p>
            <a:pPr eaLnBrk="1" hangingPunct="1"/>
            <a:r>
              <a:rPr lang="en-US" sz="3600" dirty="0" smtClean="0">
                <a:solidFill>
                  <a:srgbClr val="FFFFFF"/>
                </a:solidFill>
              </a:rPr>
              <a:t>College Persistence</a:t>
            </a:r>
          </a:p>
        </p:txBody>
      </p:sp>
      <p:graphicFrame>
        <p:nvGraphicFramePr>
          <p:cNvPr id="4098" name="Chart 5"/>
          <p:cNvGraphicFramePr>
            <a:graphicFrameLocks/>
          </p:cNvGraphicFramePr>
          <p:nvPr>
            <p:extLst>
              <p:ext uri="{D42A27DB-BD31-4B8C-83A1-F6EECF244321}">
                <p14:modId xmlns:p14="http://schemas.microsoft.com/office/powerpoint/2010/main" val="2823595399"/>
              </p:ext>
            </p:extLst>
          </p:nvPr>
        </p:nvGraphicFramePr>
        <p:xfrm>
          <a:off x="685800" y="2057400"/>
          <a:ext cx="8812893" cy="3962400"/>
        </p:xfrm>
        <a:graphic>
          <a:graphicData uri="http://schemas.openxmlformats.org/presentationml/2006/ole">
            <mc:AlternateContent xmlns:mc="http://schemas.openxmlformats.org/markup-compatibility/2006">
              <mc:Choice xmlns:v="urn:schemas-microsoft-com:vml" Requires="v">
                <p:oleObj spid="_x0000_s61647" r:id="rId5" imgW="9016765" imgH="4267570" progId="Excel.Sheet.8">
                  <p:embed/>
                </p:oleObj>
              </mc:Choice>
              <mc:Fallback>
                <p:oleObj r:id="rId5" imgW="9016765" imgH="4267570" progId="Excel.Sheet.8">
                  <p:embed/>
                  <p:pic>
                    <p:nvPicPr>
                      <p:cNvPr id="0" name="Picture 12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2057400"/>
                        <a:ext cx="8812893"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219200"/>
            <a:ext cx="8229600" cy="5334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b="1" dirty="0"/>
              <a:t>Success in </a:t>
            </a:r>
            <a:r>
              <a:rPr lang="en-US" b="1" dirty="0" smtClean="0"/>
              <a:t>Higher Education by Ethnicity</a:t>
            </a:r>
            <a:endParaRPr lang="en-US" b="1" dirty="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600" dirty="0" smtClean="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600" dirty="0"/>
          </a:p>
          <a:p>
            <a:pPr marL="0" indent="0" fontAlgn="auto">
              <a:spcAft>
                <a:spcPts val="0"/>
              </a:spcAft>
              <a:buFont typeface="Arial" pitchFamily="34" charset="0"/>
              <a:buNone/>
              <a:defRPr/>
            </a:pPr>
            <a:endParaRPr lang="en-US" sz="1200" dirty="0" smtClean="0"/>
          </a:p>
          <a:p>
            <a:pPr marL="0" indent="0" fontAlgn="auto">
              <a:spcAft>
                <a:spcPts val="0"/>
              </a:spcAft>
              <a:buFont typeface="Arial" pitchFamily="34" charset="0"/>
              <a:buNone/>
              <a:defRPr/>
            </a:pPr>
            <a:endParaRPr lang="en-US" sz="1200" dirty="0" smtClean="0"/>
          </a:p>
          <a:p>
            <a:pPr marL="0" indent="0" fontAlgn="auto">
              <a:spcAft>
                <a:spcPts val="0"/>
              </a:spcAft>
              <a:buFont typeface="Arial" pitchFamily="34" charset="0"/>
              <a:buNone/>
              <a:defRPr/>
            </a:pPr>
            <a:r>
              <a:rPr lang="en-US" sz="1200" dirty="0" smtClean="0"/>
              <a:t>*</a:t>
            </a:r>
            <a:r>
              <a:rPr lang="en-US" sz="1200" dirty="0"/>
              <a:t>Source: National Center for Higher Education Management Systems (NCHEMS) report “A New Measure of Educational Success in Texas: Tracking the Success of 8</a:t>
            </a:r>
            <a:r>
              <a:rPr lang="en-US" sz="1200" baseline="30000" dirty="0"/>
              <a:t>th</a:t>
            </a:r>
            <a:r>
              <a:rPr lang="en-US" sz="1200" dirty="0"/>
              <a:t> Graders Into and Through College”  Feb. 2012</a:t>
            </a:r>
          </a:p>
          <a:p>
            <a:pPr fontAlgn="auto">
              <a:spcAft>
                <a:spcPts val="0"/>
              </a:spcAft>
              <a:defRPr/>
            </a:pPr>
            <a:endParaRPr lang="en-US" dirty="0" smtClean="0"/>
          </a:p>
          <a:p>
            <a:pPr fontAlgn="auto">
              <a:spcAft>
                <a:spcPts val="0"/>
              </a:spcAft>
              <a:defRPr/>
            </a:pPr>
            <a:endParaRPr lang="en-US" dirty="0"/>
          </a:p>
          <a:p>
            <a:pPr fontAlgn="auto">
              <a:spcAft>
                <a:spcPts val="0"/>
              </a:spcAft>
              <a:defRPr/>
            </a:pPr>
            <a:endParaRPr lang="en-US" dirty="0" smtClean="0"/>
          </a:p>
          <a:p>
            <a:pPr fontAlgn="auto">
              <a:spcAft>
                <a:spcPts val="0"/>
              </a:spcAft>
              <a:defRPr/>
            </a:pPr>
            <a:endParaRPr lang="en-US" dirty="0" smtClean="0"/>
          </a:p>
        </p:txBody>
      </p:sp>
      <p:graphicFrame>
        <p:nvGraphicFramePr>
          <p:cNvPr id="5122" name="Chart 4"/>
          <p:cNvGraphicFramePr>
            <a:graphicFrameLocks/>
          </p:cNvGraphicFramePr>
          <p:nvPr/>
        </p:nvGraphicFramePr>
        <p:xfrm>
          <a:off x="254000" y="1841500"/>
          <a:ext cx="8636000" cy="4394200"/>
        </p:xfrm>
        <a:graphic>
          <a:graphicData uri="http://schemas.openxmlformats.org/presentationml/2006/ole">
            <mc:AlternateContent xmlns:mc="http://schemas.openxmlformats.org/markup-compatibility/2006">
              <mc:Choice xmlns:v="urn:schemas-microsoft-com:vml" Requires="v">
                <p:oleObj spid="_x0000_s62671" r:id="rId5" imgW="8632684" imgH="4395597" progId="Excel.Sheet.8">
                  <p:embed/>
                </p:oleObj>
              </mc:Choice>
              <mc:Fallback>
                <p:oleObj r:id="rId5" imgW="8632684" imgH="4395597" progId="Excel.Sheet.8">
                  <p:embed/>
                  <p:pic>
                    <p:nvPicPr>
                      <p:cNvPr id="0" name="Picture 11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000" y="1841500"/>
                        <a:ext cx="8636000" cy="439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3"/>
          <p:cNvSpPr>
            <a:spLocks noGrp="1"/>
          </p:cNvSpPr>
          <p:nvPr>
            <p:ph type="title"/>
          </p:nvPr>
        </p:nvSpPr>
        <p:spPr>
          <a:xfrm>
            <a:off x="1371600" y="76200"/>
            <a:ext cx="7620000" cy="762000"/>
          </a:xfrm>
        </p:spPr>
        <p:txBody>
          <a:bodyPr>
            <a:normAutofit/>
          </a:bodyPr>
          <a:lstStyle/>
          <a:p>
            <a:pPr eaLnBrk="1" hangingPunct="1"/>
            <a:r>
              <a:rPr lang="en-US" sz="3600" dirty="0" smtClean="0">
                <a:solidFill>
                  <a:srgbClr val="FFFFFF"/>
                </a:solidFill>
              </a:rPr>
              <a:t>College Persistence</a:t>
            </a: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3429000"/>
            <a:ext cx="6705600" cy="685800"/>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43000" y="2057400"/>
            <a:ext cx="6858000" cy="3477875"/>
          </a:xfrm>
          <a:prstGeom prst="rect">
            <a:avLst/>
          </a:prstGeom>
          <a:noFill/>
        </p:spPr>
        <p:txBody>
          <a:bodyPr wrap="square" rtlCol="0">
            <a:spAutoFit/>
          </a:bodyPr>
          <a:lstStyle/>
          <a:p>
            <a:pPr marL="342900" indent="-342900">
              <a:spcBef>
                <a:spcPts val="1200"/>
              </a:spcBef>
              <a:spcAft>
                <a:spcPts val="1200"/>
              </a:spcAft>
            </a:pPr>
            <a:r>
              <a:rPr lang="en-US" sz="2800" dirty="0" smtClean="0">
                <a:solidFill>
                  <a:schemeClr val="bg1">
                    <a:lumMod val="65000"/>
                  </a:schemeClr>
                </a:solidFill>
              </a:rPr>
              <a:t>TAMSA Overview</a:t>
            </a:r>
          </a:p>
          <a:p>
            <a:pPr marL="342900" indent="-342900">
              <a:spcBef>
                <a:spcPts val="1200"/>
              </a:spcBef>
              <a:spcAft>
                <a:spcPts val="1200"/>
              </a:spcAft>
            </a:pPr>
            <a:r>
              <a:rPr lang="en-US" sz="2800" dirty="0" smtClean="0">
                <a:solidFill>
                  <a:schemeClr val="bg1">
                    <a:lumMod val="65000"/>
                  </a:schemeClr>
                </a:solidFill>
              </a:rPr>
              <a:t>Evolution of Texas Student Assessments</a:t>
            </a:r>
          </a:p>
          <a:p>
            <a:pPr marL="342900" indent="-342900">
              <a:spcBef>
                <a:spcPts val="1200"/>
              </a:spcBef>
              <a:spcAft>
                <a:spcPts val="1200"/>
              </a:spcAft>
            </a:pPr>
            <a:r>
              <a:rPr lang="en-US" sz="2800" dirty="0"/>
              <a:t>Concerns About Current STAAR Testing</a:t>
            </a:r>
          </a:p>
          <a:p>
            <a:pPr marL="342900" indent="-342900">
              <a:spcBef>
                <a:spcPts val="1200"/>
              </a:spcBef>
              <a:spcAft>
                <a:spcPts val="1200"/>
              </a:spcAft>
            </a:pPr>
            <a:r>
              <a:rPr lang="en-US" sz="2800" dirty="0" smtClean="0">
                <a:solidFill>
                  <a:schemeClr val="bg1">
                    <a:lumMod val="65000"/>
                  </a:schemeClr>
                </a:solidFill>
              </a:rPr>
              <a:t>TAMSA Advocacy Objectives</a:t>
            </a:r>
          </a:p>
          <a:p>
            <a:pPr marL="342900" indent="-342900">
              <a:spcBef>
                <a:spcPts val="1200"/>
              </a:spcBef>
              <a:spcAft>
                <a:spcPts val="1200"/>
              </a:spcAft>
            </a:pPr>
            <a:r>
              <a:rPr lang="en-US" sz="2800" dirty="0" smtClean="0">
                <a:solidFill>
                  <a:schemeClr val="bg1">
                    <a:lumMod val="65000"/>
                  </a:schemeClr>
                </a:solidFill>
              </a:rPr>
              <a:t>How You Can Help</a:t>
            </a:r>
          </a:p>
        </p:txBody>
      </p:sp>
    </p:spTree>
    <p:extLst>
      <p:ext uri="{BB962C8B-B14F-4D97-AF65-F5344CB8AC3E}">
        <p14:creationId xmlns:p14="http://schemas.microsoft.com/office/powerpoint/2010/main" val="34998494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70037"/>
            <a:ext cx="8229600" cy="4906963"/>
          </a:xfrm>
        </p:spPr>
        <p:txBody>
          <a:bodyPr>
            <a:normAutofit lnSpcReduction="10000"/>
          </a:bodyPr>
          <a:lstStyle/>
          <a:p>
            <a:r>
              <a:rPr lang="en-US" dirty="0" smtClean="0"/>
              <a:t>STAAR tests are </a:t>
            </a:r>
            <a:r>
              <a:rPr lang="en-US" u="sng" dirty="0" smtClean="0"/>
              <a:t>not</a:t>
            </a:r>
            <a:r>
              <a:rPr lang="en-US" dirty="0" smtClean="0"/>
              <a:t> diagnostic – they provide no substantive data or analysis to help children improve.</a:t>
            </a:r>
          </a:p>
          <a:p>
            <a:endParaRPr lang="en-US" dirty="0" smtClean="0"/>
          </a:p>
          <a:p>
            <a:r>
              <a:rPr lang="en-US" dirty="0" smtClean="0"/>
              <a:t>Norm Referenced Tests (NRTs), such as ITBS, ACT, SAT, are nationally accepted exams that provide pages of detailed diagnostic data and suggestions for improvement.</a:t>
            </a:r>
          </a:p>
          <a:p>
            <a:endParaRPr lang="en-US" dirty="0" smtClean="0"/>
          </a:p>
          <a:p>
            <a:r>
              <a:rPr lang="en-US" dirty="0" smtClean="0"/>
              <a:t>As a state, our tax dollars would be better spent on assessments that help, not punish, children</a:t>
            </a:r>
            <a:endParaRPr lang="en-US" dirty="0"/>
          </a:p>
        </p:txBody>
      </p:sp>
      <p:sp>
        <p:nvSpPr>
          <p:cNvPr id="5" name="Title 1"/>
          <p:cNvSpPr txBox="1">
            <a:spLocks/>
          </p:cNvSpPr>
          <p:nvPr/>
        </p:nvSpPr>
        <p:spPr>
          <a:xfrm>
            <a:off x="1524000" y="76200"/>
            <a:ext cx="7620000" cy="9906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sz="3600" b="1" dirty="0" smtClean="0">
                <a:solidFill>
                  <a:srgbClr val="FFFFFF"/>
                </a:solidFill>
                <a:latin typeface="+mj-lt"/>
                <a:ea typeface="+mj-ea"/>
                <a:cs typeface="+mj-cs"/>
              </a:rPr>
              <a:t>What is the Purpose of the Tests?</a:t>
            </a:r>
            <a:endParaRPr kumimoji="0" lang="en-US" sz="3600" b="1" i="0" u="none" strike="noStrike" kern="1200" cap="none" spc="0" normalizeH="0" baseline="0" noProof="0" dirty="0" smtClean="0">
              <a:ln>
                <a:noFill/>
              </a:ln>
              <a:solidFill>
                <a:srgbClr val="FFFFFF"/>
              </a:solidFill>
              <a:effectLst/>
              <a:uLnTx/>
              <a:uFillTx/>
              <a:latin typeface="+mj-lt"/>
              <a:ea typeface="+mj-ea"/>
              <a:cs typeface="+mj-cs"/>
            </a:endParaRPr>
          </a:p>
        </p:txBody>
      </p:sp>
    </p:spTree>
    <p:extLst>
      <p:ext uri="{BB962C8B-B14F-4D97-AF65-F5344CB8AC3E}">
        <p14:creationId xmlns:p14="http://schemas.microsoft.com/office/powerpoint/2010/main" val="227105558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1"/>
                </a:solidFill>
              </a:rPr>
              <a:t>Impact of 2 decades of standardized testing</a:t>
            </a:r>
            <a:endParaRPr lang="en-US" dirty="0">
              <a:solidFill>
                <a:schemeClr val="bg1"/>
              </a:solidFill>
            </a:endParaRPr>
          </a:p>
        </p:txBody>
      </p:sp>
      <p:sp>
        <p:nvSpPr>
          <p:cNvPr id="4" name="TextBox 3"/>
          <p:cNvSpPr txBox="1"/>
          <p:nvPr/>
        </p:nvSpPr>
        <p:spPr>
          <a:xfrm>
            <a:off x="533400" y="1582608"/>
            <a:ext cx="8229600" cy="4970592"/>
          </a:xfrm>
          <a:prstGeom prst="rect">
            <a:avLst/>
          </a:prstGeom>
          <a:noFill/>
        </p:spPr>
        <p:txBody>
          <a:bodyPr wrap="square" rtlCol="0">
            <a:spAutoFit/>
          </a:bodyPr>
          <a:lstStyle/>
          <a:p>
            <a:r>
              <a:rPr lang="en-US" sz="2400" dirty="0" smtClean="0"/>
              <a:t>In Texas, SAT scores hit </a:t>
            </a:r>
            <a:r>
              <a:rPr lang="en-US" sz="2400" dirty="0"/>
              <a:t>a 22 year </a:t>
            </a:r>
            <a:r>
              <a:rPr lang="en-US" sz="2400" dirty="0" smtClean="0"/>
              <a:t>low; reading </a:t>
            </a:r>
            <a:r>
              <a:rPr lang="en-US" sz="2400" dirty="0"/>
              <a:t>hit the second lowest level</a:t>
            </a:r>
            <a:r>
              <a:rPr lang="en-US" sz="2400" dirty="0" smtClean="0"/>
              <a:t>.*  </a:t>
            </a:r>
          </a:p>
          <a:p>
            <a:endParaRPr lang="en-US" sz="2000" dirty="0"/>
          </a:p>
          <a:p>
            <a:r>
              <a:rPr lang="en-US" sz="2800" b="1" dirty="0" smtClean="0"/>
              <a:t>"</a:t>
            </a:r>
            <a:r>
              <a:rPr lang="en-US" sz="2800" b="1" dirty="0"/>
              <a:t>It is disturbing to see the trend </a:t>
            </a:r>
            <a:r>
              <a:rPr lang="en-US" sz="2800" b="1" dirty="0" smtClean="0"/>
              <a:t>… where </a:t>
            </a:r>
            <a:r>
              <a:rPr lang="en-US" sz="2800" b="1" dirty="0"/>
              <a:t>we raised the bar, raised standards, and tested more intensely, and all during that time we are now seeing a precipitous drop in our college readiness testing mechanism. I find that both puzzling and troubling</a:t>
            </a:r>
            <a:r>
              <a:rPr lang="en-US" sz="2800" b="1" dirty="0" smtClean="0"/>
              <a:t>.”</a:t>
            </a:r>
          </a:p>
          <a:p>
            <a:endParaRPr lang="en-US" dirty="0"/>
          </a:p>
          <a:p>
            <a:pPr algn="r"/>
            <a:r>
              <a:rPr lang="en-US" sz="2000" i="1" dirty="0" smtClean="0"/>
              <a:t>-Representative </a:t>
            </a:r>
            <a:r>
              <a:rPr lang="en-US" sz="2000" i="1" dirty="0" smtClean="0"/>
              <a:t>Jimmie </a:t>
            </a:r>
            <a:r>
              <a:rPr lang="en-US" sz="2000" i="1" dirty="0" smtClean="0"/>
              <a:t>Don </a:t>
            </a:r>
            <a:r>
              <a:rPr lang="en-US" sz="2000" i="1" dirty="0" err="1" smtClean="0"/>
              <a:t>Aycock</a:t>
            </a:r>
            <a:endParaRPr lang="en-US" sz="2000" i="1" dirty="0"/>
          </a:p>
          <a:p>
            <a:pPr algn="r"/>
            <a:r>
              <a:rPr lang="en-US" sz="2000" i="1" dirty="0" smtClean="0"/>
              <a:t>Texas House Public Education Committee Chairman</a:t>
            </a:r>
          </a:p>
          <a:p>
            <a:pPr algn="r"/>
            <a:r>
              <a:rPr lang="en-US" sz="2000" i="1" dirty="0" smtClean="0"/>
              <a:t>October 8, 2014</a:t>
            </a:r>
          </a:p>
          <a:p>
            <a:pPr algn="r"/>
            <a:endParaRPr lang="en-US" sz="2000" i="1" dirty="0"/>
          </a:p>
          <a:p>
            <a:r>
              <a:rPr lang="en-US" sz="1100" i="1" dirty="0" smtClean="0"/>
              <a:t>*</a:t>
            </a:r>
            <a:r>
              <a:rPr lang="en-US" sz="1100" u="sng" dirty="0">
                <a:hlinkClick r:id="rId2"/>
              </a:rPr>
              <a:t>http://www.dallasnews.com/news/local-news/20141007-texas-sat-math-scores-hit-a-22-year-low.ece</a:t>
            </a:r>
            <a:endParaRPr lang="en-US" sz="1100" i="1" dirty="0"/>
          </a:p>
        </p:txBody>
      </p:sp>
    </p:spTree>
    <p:extLst>
      <p:ext uri="{BB962C8B-B14F-4D97-AF65-F5344CB8AC3E}">
        <p14:creationId xmlns:p14="http://schemas.microsoft.com/office/powerpoint/2010/main" val="406640175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Time for a Paradigm Shift</a:t>
            </a:r>
            <a:endParaRPr lang="en-US" sz="3600" dirty="0"/>
          </a:p>
        </p:txBody>
      </p:sp>
      <p:sp>
        <p:nvSpPr>
          <p:cNvPr id="3" name="TextBox 2"/>
          <p:cNvSpPr txBox="1"/>
          <p:nvPr/>
        </p:nvSpPr>
        <p:spPr>
          <a:xfrm>
            <a:off x="457200" y="1785640"/>
            <a:ext cx="8458200" cy="4462760"/>
          </a:xfrm>
          <a:prstGeom prst="rect">
            <a:avLst/>
          </a:prstGeom>
          <a:noFill/>
        </p:spPr>
        <p:txBody>
          <a:bodyPr wrap="square" rtlCol="0">
            <a:spAutoFit/>
          </a:bodyPr>
          <a:lstStyle/>
          <a:p>
            <a:r>
              <a:rPr lang="en-US" sz="2800" dirty="0" smtClean="0"/>
              <a:t>-  For decades educators have become accustomed to high stakes testing.  Many educators believe that a state test somehow represents value.  This is based on years of conditioning.  As parents, we believe educators freed of high stakes testing can work miracles.</a:t>
            </a:r>
          </a:p>
          <a:p>
            <a:endParaRPr lang="en-US" sz="2800" dirty="0" smtClean="0"/>
          </a:p>
          <a:p>
            <a:r>
              <a:rPr lang="en-US" sz="2800" dirty="0" smtClean="0"/>
              <a:t>-  Texas should be proactive in providing guidance and assistance to schools instead of reactive in punishing based on test scores.</a:t>
            </a:r>
            <a:endParaRPr lang="en-US" sz="2800" dirty="0"/>
          </a:p>
          <a:p>
            <a:endParaRPr lang="en-US" sz="3200" dirty="0"/>
          </a:p>
        </p:txBody>
      </p:sp>
    </p:spTree>
    <p:extLst>
      <p:ext uri="{BB962C8B-B14F-4D97-AF65-F5344CB8AC3E}">
        <p14:creationId xmlns:p14="http://schemas.microsoft.com/office/powerpoint/2010/main" val="44204760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1371600"/>
            <a:ext cx="8229600" cy="15240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2800" dirty="0"/>
              <a:t>T</a:t>
            </a:r>
            <a:r>
              <a:rPr lang="en-US" sz="2800" dirty="0" smtClean="0"/>
              <a:t>he same grades and subjects are tested with TAKS and STAAR, but STAAR exams are timed and more rigorous. </a:t>
            </a:r>
          </a:p>
          <a:p>
            <a:pPr fontAlgn="auto">
              <a:spcAft>
                <a:spcPts val="0"/>
              </a:spcAft>
              <a:defRPr/>
            </a:pP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val="780626833"/>
              </p:ext>
            </p:extLst>
          </p:nvPr>
        </p:nvGraphicFramePr>
        <p:xfrm>
          <a:off x="990600" y="2590800"/>
          <a:ext cx="7086600" cy="2819397"/>
        </p:xfrm>
        <a:graphic>
          <a:graphicData uri="http://schemas.openxmlformats.org/drawingml/2006/table">
            <a:tbl>
              <a:tblPr firstRow="1" bandRow="1">
                <a:tableStyleId>{5C22544A-7EE6-4342-B048-85BDC9FD1C3A}</a:tableStyleId>
              </a:tblPr>
              <a:tblGrid>
                <a:gridCol w="885825"/>
                <a:gridCol w="1240155"/>
                <a:gridCol w="1240155"/>
                <a:gridCol w="1240155"/>
                <a:gridCol w="1240155"/>
                <a:gridCol w="1240155"/>
              </a:tblGrid>
              <a:tr h="402771">
                <a:tc>
                  <a:txBody>
                    <a:bodyPr/>
                    <a:lstStyle/>
                    <a:p>
                      <a:pPr algn="ctr"/>
                      <a:r>
                        <a:rPr lang="en-US" sz="1800" b="1" dirty="0" smtClean="0"/>
                        <a:t>Grade</a:t>
                      </a:r>
                      <a:endParaRPr lang="en-US" sz="1800" b="1" dirty="0"/>
                    </a:p>
                  </a:txBody>
                  <a:tcPr anchor="ctr">
                    <a:solidFill>
                      <a:schemeClr val="accent1">
                        <a:lumMod val="75000"/>
                      </a:schemeClr>
                    </a:solidFill>
                  </a:tcPr>
                </a:tc>
                <a:tc>
                  <a:txBody>
                    <a:bodyPr/>
                    <a:lstStyle/>
                    <a:p>
                      <a:pPr algn="ctr"/>
                      <a:r>
                        <a:rPr lang="en-US" sz="1800" b="1" dirty="0" smtClean="0"/>
                        <a:t>Math</a:t>
                      </a:r>
                      <a:endParaRPr lang="en-US" sz="1800" b="1" dirty="0"/>
                    </a:p>
                  </a:txBody>
                  <a:tcPr anchor="ctr">
                    <a:solidFill>
                      <a:schemeClr val="accent1">
                        <a:lumMod val="75000"/>
                      </a:schemeClr>
                    </a:solidFill>
                  </a:tcPr>
                </a:tc>
                <a:tc>
                  <a:txBody>
                    <a:bodyPr/>
                    <a:lstStyle/>
                    <a:p>
                      <a:pPr algn="ctr"/>
                      <a:r>
                        <a:rPr lang="en-US" sz="1800" b="1" dirty="0" smtClean="0"/>
                        <a:t>Reading</a:t>
                      </a:r>
                      <a:endParaRPr lang="en-US" sz="1800" b="1" dirty="0"/>
                    </a:p>
                  </a:txBody>
                  <a:tcPr anchor="ctr">
                    <a:solidFill>
                      <a:schemeClr val="accent1">
                        <a:lumMod val="75000"/>
                      </a:schemeClr>
                    </a:solidFill>
                  </a:tcPr>
                </a:tc>
                <a:tc>
                  <a:txBody>
                    <a:bodyPr/>
                    <a:lstStyle/>
                    <a:p>
                      <a:pPr algn="ctr"/>
                      <a:r>
                        <a:rPr lang="en-US" sz="1800" b="1" dirty="0" smtClean="0"/>
                        <a:t>Writing</a:t>
                      </a:r>
                      <a:endParaRPr lang="en-US" sz="1800" b="1" dirty="0"/>
                    </a:p>
                  </a:txBody>
                  <a:tcPr anchor="ctr">
                    <a:solidFill>
                      <a:schemeClr val="accent1">
                        <a:lumMod val="75000"/>
                      </a:schemeClr>
                    </a:solidFill>
                  </a:tcPr>
                </a:tc>
                <a:tc>
                  <a:txBody>
                    <a:bodyPr/>
                    <a:lstStyle/>
                    <a:p>
                      <a:pPr algn="ctr"/>
                      <a:r>
                        <a:rPr lang="en-US" sz="1800" b="1" dirty="0" smtClean="0"/>
                        <a:t>Science</a:t>
                      </a:r>
                      <a:endParaRPr lang="en-US" sz="1800" b="1" dirty="0"/>
                    </a:p>
                  </a:txBody>
                  <a:tcPr anchor="ctr">
                    <a:solidFill>
                      <a:schemeClr val="accent1">
                        <a:lumMod val="75000"/>
                      </a:schemeClr>
                    </a:solidFill>
                  </a:tcPr>
                </a:tc>
                <a:tc>
                  <a:txBody>
                    <a:bodyPr/>
                    <a:lstStyle/>
                    <a:p>
                      <a:pPr algn="ctr"/>
                      <a:r>
                        <a:rPr lang="en-US" sz="1800" b="1" dirty="0" smtClean="0"/>
                        <a:t>S. Studies</a:t>
                      </a:r>
                      <a:endParaRPr lang="en-US" sz="1800" b="1" dirty="0"/>
                    </a:p>
                  </a:txBody>
                  <a:tcPr anchor="ctr">
                    <a:solidFill>
                      <a:schemeClr val="accent1">
                        <a:lumMod val="75000"/>
                      </a:schemeClr>
                    </a:solidFill>
                  </a:tcPr>
                </a:tc>
              </a:tr>
              <a:tr h="402771">
                <a:tc>
                  <a:txBody>
                    <a:bodyPr/>
                    <a:lstStyle/>
                    <a:p>
                      <a:pPr algn="ctr"/>
                      <a:r>
                        <a:rPr lang="en-US" sz="2000" b="1" dirty="0" smtClean="0"/>
                        <a:t>3</a:t>
                      </a:r>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endParaRPr lang="en-US" sz="2000" b="1" dirty="0"/>
                    </a:p>
                  </a:txBody>
                  <a:tcPr anchor="ctr"/>
                </a:tc>
                <a:tc>
                  <a:txBody>
                    <a:bodyPr/>
                    <a:lstStyle/>
                    <a:p>
                      <a:pPr algn="ctr"/>
                      <a:endParaRPr lang="en-US" sz="2000" b="1"/>
                    </a:p>
                  </a:txBody>
                  <a:tcPr anchor="ctr"/>
                </a:tc>
                <a:tc>
                  <a:txBody>
                    <a:bodyPr/>
                    <a:lstStyle/>
                    <a:p>
                      <a:pPr algn="ctr"/>
                      <a:endParaRPr lang="en-US" sz="2000" b="1"/>
                    </a:p>
                  </a:txBody>
                  <a:tcPr anchor="ctr"/>
                </a:tc>
              </a:tr>
              <a:tr h="402771">
                <a:tc>
                  <a:txBody>
                    <a:bodyPr/>
                    <a:lstStyle/>
                    <a:p>
                      <a:pPr algn="ctr"/>
                      <a:r>
                        <a:rPr lang="en-US" sz="2000" b="1" dirty="0" smtClean="0"/>
                        <a:t>4</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solidFill>
                            <a:srgbClr val="FF0000"/>
                          </a:solidFill>
                        </a:rPr>
                        <a:t>X</a:t>
                      </a:r>
                      <a:endParaRPr lang="en-US" sz="2000" b="1" dirty="0">
                        <a:solidFill>
                          <a:srgbClr val="FF0000"/>
                        </a:solidFill>
                      </a:endParaRPr>
                    </a:p>
                  </a:txBody>
                  <a:tcPr anchor="ctr"/>
                </a:tc>
                <a:tc>
                  <a:txBody>
                    <a:bodyPr/>
                    <a:lstStyle/>
                    <a:p>
                      <a:pPr algn="ctr"/>
                      <a:endParaRPr lang="en-US" sz="2000" b="1" dirty="0"/>
                    </a:p>
                  </a:txBody>
                  <a:tcPr anchor="ctr"/>
                </a:tc>
                <a:tc>
                  <a:txBody>
                    <a:bodyPr/>
                    <a:lstStyle/>
                    <a:p>
                      <a:pPr algn="ctr"/>
                      <a:endParaRPr lang="en-US" sz="2000" b="1"/>
                    </a:p>
                  </a:txBody>
                  <a:tcPr anchor="ctr"/>
                </a:tc>
              </a:tr>
              <a:tr h="402771">
                <a:tc>
                  <a:txBody>
                    <a:bodyPr/>
                    <a:lstStyle/>
                    <a:p>
                      <a:pPr algn="ctr"/>
                      <a:r>
                        <a:rPr lang="en-US" sz="2000" b="1" dirty="0" smtClean="0"/>
                        <a:t>5</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endParaRPr lang="en-US" sz="2000" b="1"/>
                    </a:p>
                  </a:txBody>
                  <a:tcPr anchor="ctr"/>
                </a:tc>
              </a:tr>
              <a:tr h="402771">
                <a:tc>
                  <a:txBody>
                    <a:bodyPr/>
                    <a:lstStyle/>
                    <a:p>
                      <a:pPr algn="ctr"/>
                      <a:r>
                        <a:rPr lang="en-US" sz="2000" b="1" dirty="0" smtClean="0"/>
                        <a:t>6</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endParaRPr lang="en-US" sz="2000" b="1"/>
                    </a:p>
                  </a:txBody>
                  <a:tcPr anchor="ctr"/>
                </a:tc>
                <a:tc>
                  <a:txBody>
                    <a:bodyPr/>
                    <a:lstStyle/>
                    <a:p>
                      <a:pPr algn="ctr"/>
                      <a:endParaRPr lang="en-US" sz="2000" b="1" dirty="0"/>
                    </a:p>
                  </a:txBody>
                  <a:tcPr anchor="ctr"/>
                </a:tc>
                <a:tc>
                  <a:txBody>
                    <a:bodyPr/>
                    <a:lstStyle/>
                    <a:p>
                      <a:pPr algn="ctr"/>
                      <a:endParaRPr lang="en-US" sz="2000" b="1" dirty="0"/>
                    </a:p>
                  </a:txBody>
                  <a:tcPr anchor="ctr"/>
                </a:tc>
              </a:tr>
              <a:tr h="402771">
                <a:tc>
                  <a:txBody>
                    <a:bodyPr/>
                    <a:lstStyle/>
                    <a:p>
                      <a:pPr algn="ctr"/>
                      <a:r>
                        <a:rPr lang="en-US" sz="2000" b="1" dirty="0" smtClean="0"/>
                        <a:t>7</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solidFill>
                            <a:srgbClr val="FF0000"/>
                          </a:solidFill>
                        </a:rPr>
                        <a:t>X</a:t>
                      </a:r>
                      <a:endParaRPr lang="en-US" sz="2000" b="1" dirty="0">
                        <a:solidFill>
                          <a:srgbClr val="FF0000"/>
                        </a:solidFill>
                      </a:endParaRPr>
                    </a:p>
                  </a:txBody>
                  <a:tcPr anchor="ctr"/>
                </a:tc>
                <a:tc>
                  <a:txBody>
                    <a:bodyPr/>
                    <a:lstStyle/>
                    <a:p>
                      <a:pPr algn="ctr"/>
                      <a:endParaRPr lang="en-US" sz="2000" b="1" dirty="0"/>
                    </a:p>
                  </a:txBody>
                  <a:tcPr anchor="ctr"/>
                </a:tc>
                <a:tc>
                  <a:txBody>
                    <a:bodyPr/>
                    <a:lstStyle/>
                    <a:p>
                      <a:pPr algn="ctr"/>
                      <a:endParaRPr lang="en-US" sz="2000" b="1" dirty="0"/>
                    </a:p>
                  </a:txBody>
                  <a:tcPr anchor="ctr"/>
                </a:tc>
              </a:tr>
              <a:tr h="402771">
                <a:tc>
                  <a:txBody>
                    <a:bodyPr/>
                    <a:lstStyle/>
                    <a:p>
                      <a:pPr algn="ctr"/>
                      <a:r>
                        <a:rPr lang="en-US" sz="2000" b="1" dirty="0" smtClean="0"/>
                        <a:t>8</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endParaRPr lang="en-US" sz="2000" b="1" dirty="0"/>
                    </a:p>
                  </a:txBody>
                  <a:tcPr anchor="ctr"/>
                </a:tc>
                <a:tc>
                  <a:txBody>
                    <a:bodyPr/>
                    <a:lstStyle/>
                    <a:p>
                      <a:pPr algn="ctr"/>
                      <a:r>
                        <a:rPr lang="en-US" sz="2000" b="1" dirty="0" smtClean="0"/>
                        <a:t>X</a:t>
                      </a:r>
                      <a:endParaRPr lang="en-US" sz="2000" b="1" dirty="0"/>
                    </a:p>
                  </a:txBody>
                  <a:tcPr anchor="ctr"/>
                </a:tc>
                <a:tc>
                  <a:txBody>
                    <a:bodyPr/>
                    <a:lstStyle/>
                    <a:p>
                      <a:pPr algn="ctr"/>
                      <a:r>
                        <a:rPr lang="en-US" sz="2000" b="1" dirty="0" smtClean="0">
                          <a:solidFill>
                            <a:srgbClr val="FF0000"/>
                          </a:solidFill>
                        </a:rPr>
                        <a:t>X</a:t>
                      </a:r>
                      <a:endParaRPr lang="en-US" sz="2000" b="1" dirty="0">
                        <a:solidFill>
                          <a:srgbClr val="FF0000"/>
                        </a:solidFill>
                      </a:endParaRPr>
                    </a:p>
                  </a:txBody>
                  <a:tcPr anchor="ctr"/>
                </a:tc>
              </a:tr>
            </a:tbl>
          </a:graphicData>
        </a:graphic>
      </p:graphicFrame>
      <p:sp>
        <p:nvSpPr>
          <p:cNvPr id="5" name="Rectangle 4"/>
          <p:cNvSpPr/>
          <p:nvPr/>
        </p:nvSpPr>
        <p:spPr>
          <a:xfrm>
            <a:off x="228600" y="5832157"/>
            <a:ext cx="8534400" cy="492443"/>
          </a:xfrm>
          <a:prstGeom prst="rect">
            <a:avLst/>
          </a:prstGeom>
        </p:spPr>
        <p:txBody>
          <a:bodyPr wrap="square">
            <a:spAutoFit/>
          </a:bodyPr>
          <a:lstStyle/>
          <a:p>
            <a:r>
              <a:rPr lang="en-US" sz="2600" b="1" dirty="0" smtClean="0"/>
              <a:t>Federal requirements dictate 14 tests; Texas administers 17.</a:t>
            </a:r>
            <a:endParaRPr lang="en-US" sz="2600" b="1" dirty="0"/>
          </a:p>
        </p:txBody>
      </p:sp>
      <p:sp>
        <p:nvSpPr>
          <p:cNvPr id="9" name="Title 1"/>
          <p:cNvSpPr txBox="1">
            <a:spLocks/>
          </p:cNvSpPr>
          <p:nvPr/>
        </p:nvSpPr>
        <p:spPr>
          <a:xfrm>
            <a:off x="1524000" y="0"/>
            <a:ext cx="7620000" cy="990600"/>
          </a:xfrm>
          <a:prstGeom prst="rect">
            <a:avLst/>
          </a:prstGeom>
        </p:spPr>
        <p:txBody>
          <a:bodyPr anchor="ctr">
            <a:normAutofit/>
          </a:bodyPr>
          <a:lstStyle/>
          <a:p>
            <a:pPr lvl="0">
              <a:spcBef>
                <a:spcPct val="0"/>
              </a:spcBef>
              <a:defRPr/>
            </a:pPr>
            <a:r>
              <a:rPr lang="en-US" sz="3600" b="1" dirty="0" smtClean="0">
                <a:solidFill>
                  <a:srgbClr val="FFFFFF"/>
                </a:solidFill>
              </a:rPr>
              <a:t>Grades 3-8 State-Mandated Tests</a:t>
            </a:r>
            <a:endParaRPr kumimoji="0" lang="en-US" sz="3600" b="1" i="0" u="none" strike="noStrike" kern="1200" cap="none" spc="0" normalizeH="0" baseline="0" noProof="0" dirty="0" smtClean="0">
              <a:ln>
                <a:noFill/>
              </a:ln>
              <a:solidFill>
                <a:srgbClr val="FFFFFF"/>
              </a:solidFill>
              <a:effectLst/>
              <a:uLnTx/>
              <a:uFillTx/>
              <a:latin typeface="+mj-lt"/>
              <a:ea typeface="+mj-ea"/>
              <a:cs typeface="+mj-cs"/>
            </a:endParaRPr>
          </a:p>
        </p:txBody>
      </p:sp>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FF"/>
                </a:solidFill>
              </a:rPr>
              <a:t>High School </a:t>
            </a:r>
            <a:r>
              <a:rPr lang="en-US" sz="3600" smtClean="0">
                <a:solidFill>
                  <a:srgbClr val="FFFFFF"/>
                </a:solidFill>
              </a:rPr>
              <a:t>State-Mandated Tests</a:t>
            </a:r>
            <a:endParaRPr lang="en-US" sz="3600" dirty="0">
              <a:solidFill>
                <a:srgbClr val="FFFFFF"/>
              </a:solidFill>
            </a:endParaRPr>
          </a:p>
        </p:txBody>
      </p:sp>
      <p:sp>
        <p:nvSpPr>
          <p:cNvPr id="9" name="TextBox 8"/>
          <p:cNvSpPr txBox="1"/>
          <p:nvPr/>
        </p:nvSpPr>
        <p:spPr>
          <a:xfrm>
            <a:off x="762000" y="1905000"/>
            <a:ext cx="3581400" cy="3429000"/>
          </a:xfrm>
          <a:prstGeom prst="rect">
            <a:avLst/>
          </a:prstGeom>
          <a:solidFill>
            <a:schemeClr val="accent1">
              <a:lumMod val="20000"/>
              <a:lumOff val="80000"/>
            </a:schemeClr>
          </a:solidFill>
          <a:ln>
            <a:solidFill>
              <a:schemeClr val="tx2">
                <a:lumMod val="75000"/>
              </a:schemeClr>
            </a:solidFill>
          </a:ln>
        </p:spPr>
        <p:txBody>
          <a:bodyPr wrap="square" rtlCol="0">
            <a:spAutoFit/>
          </a:bodyPr>
          <a:lstStyle/>
          <a:p>
            <a:pPr lvl="0" algn="ctr">
              <a:spcBef>
                <a:spcPct val="20000"/>
              </a:spcBef>
              <a:defRPr/>
            </a:pPr>
            <a:r>
              <a:rPr lang="en-US" sz="2800" b="1" dirty="0" smtClean="0"/>
              <a:t>TEXAS 5 STAAR EOCs </a:t>
            </a:r>
          </a:p>
          <a:p>
            <a:pPr lvl="0" algn="ctr">
              <a:spcBef>
                <a:spcPct val="20000"/>
              </a:spcBef>
              <a:defRPr/>
            </a:pPr>
            <a:r>
              <a:rPr lang="en-US" sz="2000" b="1" i="1" dirty="0" smtClean="0"/>
              <a:t>Must Pass to Graduate</a:t>
            </a:r>
          </a:p>
          <a:p>
            <a:pPr marL="800100" lvl="1" indent="-342900">
              <a:spcBef>
                <a:spcPct val="20000"/>
              </a:spcBef>
              <a:buFont typeface="Arial" pitchFamily="34" charset="0"/>
              <a:buChar char="•"/>
            </a:pPr>
            <a:r>
              <a:rPr lang="en-US" sz="2400" dirty="0" smtClean="0"/>
              <a:t>English I</a:t>
            </a:r>
          </a:p>
          <a:p>
            <a:pPr marL="800100" lvl="1" indent="-342900">
              <a:spcBef>
                <a:spcPct val="20000"/>
              </a:spcBef>
              <a:buFont typeface="Arial" pitchFamily="34" charset="0"/>
              <a:buChar char="•"/>
            </a:pPr>
            <a:r>
              <a:rPr lang="en-US" sz="2400" dirty="0" smtClean="0"/>
              <a:t>English II</a:t>
            </a:r>
          </a:p>
          <a:p>
            <a:pPr marL="800100" lvl="1" indent="-342900">
              <a:spcBef>
                <a:spcPct val="20000"/>
              </a:spcBef>
              <a:buFont typeface="Arial" pitchFamily="34" charset="0"/>
              <a:buChar char="•"/>
            </a:pPr>
            <a:r>
              <a:rPr lang="en-US" sz="2400" dirty="0" smtClean="0"/>
              <a:t>Algebra </a:t>
            </a:r>
            <a:r>
              <a:rPr lang="en-US" sz="2400" dirty="0"/>
              <a:t>I</a:t>
            </a:r>
          </a:p>
          <a:p>
            <a:pPr marL="800100" lvl="1" indent="-342900">
              <a:spcBef>
                <a:spcPct val="20000"/>
              </a:spcBef>
              <a:buFont typeface="Arial" pitchFamily="34" charset="0"/>
              <a:buChar char="•"/>
              <a:defRPr/>
            </a:pPr>
            <a:r>
              <a:rPr lang="en-US" sz="2400" dirty="0"/>
              <a:t>Biology</a:t>
            </a:r>
          </a:p>
          <a:p>
            <a:pPr marL="800100" lvl="1" indent="-342900">
              <a:spcBef>
                <a:spcPct val="20000"/>
              </a:spcBef>
              <a:buFont typeface="Arial" pitchFamily="34" charset="0"/>
              <a:buChar char="•"/>
              <a:defRPr/>
            </a:pPr>
            <a:r>
              <a:rPr lang="en-US" sz="2400" dirty="0"/>
              <a:t>US </a:t>
            </a:r>
            <a:r>
              <a:rPr lang="en-US" sz="2400" dirty="0" smtClean="0"/>
              <a:t>History</a:t>
            </a:r>
            <a:endParaRPr lang="en-US" sz="2400" dirty="0"/>
          </a:p>
          <a:p>
            <a:endParaRPr lang="en-US" dirty="0"/>
          </a:p>
        </p:txBody>
      </p:sp>
      <p:sp>
        <p:nvSpPr>
          <p:cNvPr id="11" name="TextBox 10"/>
          <p:cNvSpPr txBox="1"/>
          <p:nvPr/>
        </p:nvSpPr>
        <p:spPr>
          <a:xfrm>
            <a:off x="4572000" y="1905000"/>
            <a:ext cx="4038600" cy="3429000"/>
          </a:xfrm>
          <a:prstGeom prst="rect">
            <a:avLst/>
          </a:prstGeom>
          <a:solidFill>
            <a:schemeClr val="accent1">
              <a:lumMod val="20000"/>
              <a:lumOff val="80000"/>
            </a:schemeClr>
          </a:solidFill>
          <a:ln>
            <a:solidFill>
              <a:schemeClr val="tx2">
                <a:lumMod val="75000"/>
              </a:schemeClr>
            </a:solidFill>
          </a:ln>
        </p:spPr>
        <p:txBody>
          <a:bodyPr wrap="square" rtlCol="0">
            <a:spAutoFit/>
          </a:bodyPr>
          <a:lstStyle/>
          <a:p>
            <a:pPr lvl="0" algn="ctr">
              <a:spcBef>
                <a:spcPct val="20000"/>
              </a:spcBef>
              <a:defRPr/>
            </a:pPr>
            <a:r>
              <a:rPr lang="en-US" sz="2800" b="1" dirty="0" smtClean="0"/>
              <a:t>FEDERAL REQUIREMENTS</a:t>
            </a:r>
          </a:p>
          <a:p>
            <a:pPr lvl="0" algn="ctr">
              <a:spcBef>
                <a:spcPct val="20000"/>
              </a:spcBef>
              <a:defRPr/>
            </a:pPr>
            <a:r>
              <a:rPr lang="en-US" sz="2000" b="1" i="1" dirty="0" smtClean="0"/>
              <a:t>NOT High-Stakes</a:t>
            </a:r>
          </a:p>
          <a:p>
            <a:pPr marL="1257300" lvl="2" indent="-342900">
              <a:spcBef>
                <a:spcPct val="20000"/>
              </a:spcBef>
              <a:buFont typeface="Arial" pitchFamily="34" charset="0"/>
              <a:buChar char="•"/>
            </a:pPr>
            <a:r>
              <a:rPr lang="en-US" sz="2400" dirty="0" smtClean="0"/>
              <a:t>Reading</a:t>
            </a:r>
          </a:p>
          <a:p>
            <a:pPr marL="1257300" lvl="2" indent="-342900">
              <a:spcBef>
                <a:spcPct val="20000"/>
              </a:spcBef>
              <a:buFont typeface="Arial" pitchFamily="34" charset="0"/>
              <a:buChar char="•"/>
            </a:pPr>
            <a:r>
              <a:rPr lang="en-US" sz="2400" dirty="0" smtClean="0"/>
              <a:t>Math</a:t>
            </a:r>
          </a:p>
          <a:p>
            <a:pPr marL="1257300" lvl="2" indent="-342900">
              <a:spcBef>
                <a:spcPct val="20000"/>
              </a:spcBef>
              <a:buFont typeface="Arial" pitchFamily="34" charset="0"/>
              <a:buChar char="•"/>
            </a:pPr>
            <a:r>
              <a:rPr lang="en-US" sz="2400" dirty="0" smtClean="0"/>
              <a:t>Science</a:t>
            </a:r>
          </a:p>
          <a:p>
            <a:pPr lvl="1">
              <a:lnSpc>
                <a:spcPct val="200000"/>
              </a:lnSpc>
              <a:spcBef>
                <a:spcPct val="20000"/>
              </a:spcBef>
              <a:defRPr/>
            </a:pPr>
            <a:endParaRPr lang="en-US" sz="2400" dirty="0" smtClean="0"/>
          </a:p>
          <a:p>
            <a:endParaRPr lang="en-US" dirty="0"/>
          </a:p>
        </p:txBody>
      </p:sp>
      <p:sp>
        <p:nvSpPr>
          <p:cNvPr id="5" name="Rectangle 4"/>
          <p:cNvSpPr/>
          <p:nvPr/>
        </p:nvSpPr>
        <p:spPr>
          <a:xfrm>
            <a:off x="762000" y="1295400"/>
            <a:ext cx="7924800" cy="523220"/>
          </a:xfrm>
          <a:prstGeom prst="rect">
            <a:avLst/>
          </a:prstGeom>
        </p:spPr>
        <p:txBody>
          <a:bodyPr wrap="square">
            <a:spAutoFit/>
          </a:bodyPr>
          <a:lstStyle/>
          <a:p>
            <a:pPr lvl="0">
              <a:spcBef>
                <a:spcPct val="20000"/>
              </a:spcBef>
              <a:defRPr/>
            </a:pPr>
            <a:r>
              <a:rPr lang="en-US" sz="2800" b="1" dirty="0" smtClean="0"/>
              <a:t>Five STAAR EOCs must be passed for graduation </a:t>
            </a:r>
          </a:p>
        </p:txBody>
      </p:sp>
      <p:sp>
        <p:nvSpPr>
          <p:cNvPr id="6" name="Rectangle 5"/>
          <p:cNvSpPr/>
          <p:nvPr/>
        </p:nvSpPr>
        <p:spPr>
          <a:xfrm>
            <a:off x="762000" y="5410200"/>
            <a:ext cx="7848600" cy="830997"/>
          </a:xfrm>
          <a:prstGeom prst="rect">
            <a:avLst/>
          </a:prstGeom>
        </p:spPr>
        <p:txBody>
          <a:bodyPr wrap="square">
            <a:spAutoFit/>
          </a:bodyPr>
          <a:lstStyle/>
          <a:p>
            <a:r>
              <a:rPr lang="en-US" sz="2400" dirty="0" smtClean="0"/>
              <a:t>Starting with the 2015-16 school year, school districts, at their option, may add English III and Algebra II EOCs</a:t>
            </a:r>
            <a:endParaRPr lang="en-US" sz="2400" dirty="0"/>
          </a:p>
        </p:txBody>
      </p:sp>
    </p:spTree>
    <p:extLst>
      <p:ext uri="{BB962C8B-B14F-4D97-AF65-F5344CB8AC3E}">
        <p14:creationId xmlns:p14="http://schemas.microsoft.com/office/powerpoint/2010/main" val="3081822809"/>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70037"/>
            <a:ext cx="8229600" cy="4906963"/>
          </a:xfrm>
        </p:spPr>
        <p:txBody>
          <a:bodyPr>
            <a:normAutofit lnSpcReduction="10000"/>
          </a:bodyPr>
          <a:lstStyle/>
          <a:p>
            <a:r>
              <a:rPr lang="en-US" dirty="0" smtClean="0"/>
              <a:t>Eight year old third graders must sit quietly at desks for 4 hours for 2 consecutive days to take STAAR tests.</a:t>
            </a:r>
          </a:p>
          <a:p>
            <a:r>
              <a:rPr lang="en-US" dirty="0" smtClean="0"/>
              <a:t>High school freshman and sophomores must sit at desks for 5 hours to take English EOC exams. The SAT and ACT exams test math and English (and science) in less than 4 hours.</a:t>
            </a:r>
          </a:p>
          <a:p>
            <a:pPr lvl="1"/>
            <a:r>
              <a:rPr lang="en-US" dirty="0" smtClean="0"/>
              <a:t>22% of the questions are field questions; including 1 of the 2 required essays. NRTs typically have 10% field questions and no essay is a field question</a:t>
            </a:r>
          </a:p>
          <a:p>
            <a:pPr>
              <a:buNone/>
            </a:pPr>
            <a:endParaRPr lang="en-US" dirty="0" smtClean="0"/>
          </a:p>
        </p:txBody>
      </p:sp>
      <p:sp>
        <p:nvSpPr>
          <p:cNvPr id="5" name="Title 1"/>
          <p:cNvSpPr txBox="1">
            <a:spLocks/>
          </p:cNvSpPr>
          <p:nvPr/>
        </p:nvSpPr>
        <p:spPr>
          <a:xfrm>
            <a:off x="1524000" y="76200"/>
            <a:ext cx="7620000" cy="9906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sz="3600" b="1" dirty="0" smtClean="0">
                <a:solidFill>
                  <a:srgbClr val="FFFFFF"/>
                </a:solidFill>
                <a:latin typeface="+mj-lt"/>
                <a:ea typeface="+mj-ea"/>
                <a:cs typeface="+mj-cs"/>
              </a:rPr>
              <a:t>Are the STAAR Tests Appropriate?</a:t>
            </a:r>
            <a:endParaRPr kumimoji="0" lang="en-US" sz="3600" b="1" i="0" u="none" strike="noStrike" kern="1200" cap="none" spc="0" normalizeH="0" baseline="0" noProof="0" dirty="0" smtClean="0">
              <a:ln>
                <a:noFill/>
              </a:ln>
              <a:solidFill>
                <a:srgbClr val="FFFFFF"/>
              </a:solidFill>
              <a:effectLst/>
              <a:uLnTx/>
              <a:uFillTx/>
              <a:latin typeface="+mj-lt"/>
              <a:ea typeface="+mj-ea"/>
              <a:cs typeface="+mj-cs"/>
            </a:endParaRPr>
          </a:p>
        </p:txBody>
      </p:sp>
      <p:sp>
        <p:nvSpPr>
          <p:cNvPr id="4" name="TextBox 3"/>
          <p:cNvSpPr txBox="1"/>
          <p:nvPr/>
        </p:nvSpPr>
        <p:spPr>
          <a:xfrm>
            <a:off x="533400" y="6400800"/>
            <a:ext cx="5704831" cy="307777"/>
          </a:xfrm>
          <a:prstGeom prst="rect">
            <a:avLst/>
          </a:prstGeom>
          <a:noFill/>
        </p:spPr>
        <p:txBody>
          <a:bodyPr wrap="none" rtlCol="0">
            <a:spAutoFit/>
          </a:bodyPr>
          <a:lstStyle/>
          <a:p>
            <a:r>
              <a:rPr lang="en-US" sz="1400" baseline="30000" dirty="0" smtClean="0"/>
              <a:t>1</a:t>
            </a:r>
            <a:r>
              <a:rPr lang="en-US" sz="1400" dirty="0" smtClean="0"/>
              <a:t>  Times Record News, </a:t>
            </a:r>
            <a:r>
              <a:rPr lang="en-US" sz="1400" i="1" dirty="0" smtClean="0"/>
              <a:t>Educators Challenge STAAR Questions</a:t>
            </a:r>
            <a:r>
              <a:rPr lang="en-US" sz="1400" dirty="0" smtClean="0"/>
              <a:t>, May 12, 2014</a:t>
            </a:r>
            <a:endParaRPr lang="en-US" sz="1400" dirty="0"/>
          </a:p>
        </p:txBody>
      </p:sp>
    </p:spTree>
    <p:extLst>
      <p:ext uri="{BB962C8B-B14F-4D97-AF65-F5344CB8AC3E}">
        <p14:creationId xmlns:p14="http://schemas.microsoft.com/office/powerpoint/2010/main" val="227105558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bg1"/>
                </a:solidFill>
              </a:rPr>
              <a:t>Drop-Out Projections</a:t>
            </a:r>
            <a:endParaRPr lang="en-US" sz="3600" dirty="0">
              <a:solidFill>
                <a:schemeClr val="bg1"/>
              </a:solidFill>
            </a:endParaRPr>
          </a:p>
        </p:txBody>
      </p:sp>
      <p:sp>
        <p:nvSpPr>
          <p:cNvPr id="3" name="Content Placeholder 2"/>
          <p:cNvSpPr>
            <a:spLocks noGrp="1"/>
          </p:cNvSpPr>
          <p:nvPr>
            <p:ph idx="1"/>
          </p:nvPr>
        </p:nvSpPr>
        <p:spPr/>
        <p:txBody>
          <a:bodyPr/>
          <a:lstStyle/>
          <a:p>
            <a:r>
              <a:rPr lang="en-US" dirty="0" smtClean="0"/>
              <a:t>As of </a:t>
            </a:r>
            <a:r>
              <a:rPr lang="en-US" dirty="0" smtClean="0"/>
              <a:t>January 2015, </a:t>
            </a:r>
            <a:r>
              <a:rPr lang="en-US" dirty="0" smtClean="0"/>
              <a:t>there are 287,865 students in the  Class of 2015</a:t>
            </a:r>
          </a:p>
          <a:p>
            <a:r>
              <a:rPr lang="en-US" dirty="0" smtClean="0"/>
              <a:t>Of these students, at least 28,117 (10%) have not passed all the required EOCs, and are off track to graduate.  What is the state doing for these thousands of students?</a:t>
            </a:r>
          </a:p>
          <a:p>
            <a:pPr marL="0" indent="0">
              <a:buNone/>
            </a:pPr>
            <a:r>
              <a:rPr lang="en-US" dirty="0" smtClean="0"/>
              <a:t>Removal of high stakes (requirement for graduation) would help put these on track to graduate (as is done in more than half of the states).</a:t>
            </a:r>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29679528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FF"/>
                </a:solidFill>
              </a:rPr>
              <a:t>Lack of State Information on Students</a:t>
            </a:r>
            <a:endParaRPr lang="en-US" sz="3600" dirty="0">
              <a:solidFill>
                <a:srgbClr val="FFFFFF"/>
              </a:solidFill>
            </a:endParaRPr>
          </a:p>
        </p:txBody>
      </p:sp>
      <p:sp>
        <p:nvSpPr>
          <p:cNvPr id="3" name="Content Placeholder 2"/>
          <p:cNvSpPr>
            <a:spLocks noGrp="1"/>
          </p:cNvSpPr>
          <p:nvPr>
            <p:ph idx="1"/>
          </p:nvPr>
        </p:nvSpPr>
        <p:spPr/>
        <p:txBody>
          <a:bodyPr/>
          <a:lstStyle/>
          <a:p>
            <a:r>
              <a:rPr lang="en-US" dirty="0" smtClean="0"/>
              <a:t>Perhaps as troubling as the 10% off track to graduate is the lack of explanation of what has happened to approximately 100,000 students.</a:t>
            </a:r>
          </a:p>
          <a:p>
            <a:r>
              <a:rPr lang="en-US" dirty="0" smtClean="0"/>
              <a:t>In Fall 2011 as the Class of 2015 began its 9</a:t>
            </a:r>
            <a:r>
              <a:rPr lang="en-US" baseline="30000" dirty="0" smtClean="0"/>
              <a:t>th</a:t>
            </a:r>
            <a:r>
              <a:rPr lang="en-US" dirty="0" smtClean="0"/>
              <a:t> grade year, TEA records show </a:t>
            </a:r>
            <a:r>
              <a:rPr lang="en-US" dirty="0"/>
              <a:t>393,553 </a:t>
            </a:r>
            <a:r>
              <a:rPr lang="en-US" dirty="0" smtClean="0"/>
              <a:t>students enrolled </a:t>
            </a:r>
            <a:r>
              <a:rPr lang="en-US" sz="1800" dirty="0" smtClean="0"/>
              <a:t>(</a:t>
            </a:r>
            <a:r>
              <a:rPr lang="en-US" sz="1800" dirty="0">
                <a:hlinkClick r:id="rId2"/>
              </a:rPr>
              <a:t>http://</a:t>
            </a:r>
            <a:r>
              <a:rPr lang="en-US" sz="1800" dirty="0" smtClean="0">
                <a:hlinkClick r:id="rId2"/>
              </a:rPr>
              <a:t>www.tea.state.tx.us/acctres/Enroll_2011-12.pdf</a:t>
            </a:r>
            <a:r>
              <a:rPr lang="en-US" sz="1800" dirty="0" smtClean="0"/>
              <a:t>, p. 16)</a:t>
            </a:r>
            <a:r>
              <a:rPr lang="en-US" dirty="0"/>
              <a:t>	</a:t>
            </a:r>
          </a:p>
          <a:p>
            <a:r>
              <a:rPr lang="en-US" dirty="0" smtClean="0"/>
              <a:t>In June 2013, TEA records show </a:t>
            </a:r>
            <a:r>
              <a:rPr lang="en-US" dirty="0"/>
              <a:t>287,865 </a:t>
            </a:r>
            <a:r>
              <a:rPr lang="en-US" dirty="0" smtClean="0"/>
              <a:t>in the class </a:t>
            </a:r>
            <a:r>
              <a:rPr lang="en-US" sz="1800" dirty="0" smtClean="0"/>
              <a:t>(</a:t>
            </a:r>
            <a:r>
              <a:rPr lang="en-US" sz="1800" dirty="0">
                <a:hlinkClick r:id="rId3"/>
              </a:rPr>
              <a:t>http://</a:t>
            </a:r>
            <a:r>
              <a:rPr lang="en-US" sz="1800" dirty="0" smtClean="0">
                <a:hlinkClick r:id="rId3"/>
              </a:rPr>
              <a:t>www.tea.state.tx.us/news_release.aspx?id=257698119</a:t>
            </a:r>
            <a:r>
              <a:rPr lang="en-US" sz="1800" u="sng" dirty="0" smtClean="0">
                <a:solidFill>
                  <a:srgbClr val="0070C0"/>
                </a:solidFill>
                <a:hlinkClick r:id="rId3"/>
              </a:rPr>
              <a:t>4</a:t>
            </a:r>
            <a:r>
              <a:rPr lang="en-US" sz="1800" u="sng" dirty="0" smtClean="0">
                <a:solidFill>
                  <a:srgbClr val="2C05BB"/>
                </a:solidFill>
              </a:rPr>
              <a:t>3)</a:t>
            </a:r>
            <a:r>
              <a:rPr lang="en-US" sz="1800" dirty="0" smtClean="0"/>
              <a:t> </a:t>
            </a:r>
          </a:p>
          <a:p>
            <a:r>
              <a:rPr lang="en-US" dirty="0" smtClean="0"/>
              <a:t>What happened to 105,688 students?</a:t>
            </a:r>
            <a:r>
              <a:rPr lang="en-US" dirty="0"/>
              <a:t>	</a:t>
            </a:r>
          </a:p>
          <a:p>
            <a:endParaRPr lang="en-US" dirty="0"/>
          </a:p>
        </p:txBody>
      </p:sp>
    </p:spTree>
    <p:extLst>
      <p:ext uri="{BB962C8B-B14F-4D97-AF65-F5344CB8AC3E}">
        <p14:creationId xmlns:p14="http://schemas.microsoft.com/office/powerpoint/2010/main" val="23723672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7620000" cy="990600"/>
          </a:xfrm>
        </p:spPr>
        <p:txBody>
          <a:bodyPr>
            <a:normAutofit/>
          </a:bodyPr>
          <a:lstStyle/>
          <a:p>
            <a:r>
              <a:rPr lang="en-US" sz="3600" b="1" dirty="0" smtClean="0">
                <a:solidFill>
                  <a:srgbClr val="FFFFFF"/>
                </a:solidFill>
              </a:rPr>
              <a:t>Is It Worth It?</a:t>
            </a:r>
            <a:endParaRPr lang="en-US" sz="3600" b="1" dirty="0">
              <a:solidFill>
                <a:srgbClr val="FFFFFF"/>
              </a:solidFill>
            </a:endParaRPr>
          </a:p>
        </p:txBody>
      </p:sp>
      <p:sp>
        <p:nvSpPr>
          <p:cNvPr id="6" name="TextBox 5"/>
          <p:cNvSpPr txBox="1"/>
          <p:nvPr/>
        </p:nvSpPr>
        <p:spPr>
          <a:xfrm>
            <a:off x="609600" y="1447800"/>
            <a:ext cx="7924800" cy="4224233"/>
          </a:xfrm>
          <a:prstGeom prst="rect">
            <a:avLst/>
          </a:prstGeom>
          <a:noFill/>
        </p:spPr>
        <p:txBody>
          <a:bodyPr wrap="square" rtlCol="0">
            <a:spAutoFit/>
          </a:bodyPr>
          <a:lstStyle/>
          <a:p>
            <a:pPr marL="568325" indent="-568325">
              <a:spcAft>
                <a:spcPts val="300"/>
              </a:spcAft>
              <a:buFont typeface="+mj-lt"/>
              <a:buAutoNum type="arabicPeriod"/>
            </a:pPr>
            <a:r>
              <a:rPr lang="en-US" sz="3200" dirty="0" smtClean="0"/>
              <a:t>Taxpayer Expense: </a:t>
            </a:r>
            <a:r>
              <a:rPr lang="en-US" sz="3200" b="1" dirty="0" smtClean="0">
                <a:solidFill>
                  <a:srgbClr val="FF0000"/>
                </a:solidFill>
              </a:rPr>
              <a:t>$1.2 Billion (minimum)</a:t>
            </a:r>
          </a:p>
          <a:p>
            <a:pPr marL="568325" indent="-568325">
              <a:spcAft>
                <a:spcPts val="300"/>
              </a:spcAft>
              <a:buFont typeface="+mj-lt"/>
              <a:buAutoNum type="arabicPeriod"/>
            </a:pPr>
            <a:r>
              <a:rPr lang="en-US" sz="3200" dirty="0" smtClean="0"/>
              <a:t>College and Career Ready: </a:t>
            </a:r>
            <a:r>
              <a:rPr lang="en-US" sz="3200" b="1" dirty="0" smtClean="0">
                <a:solidFill>
                  <a:srgbClr val="FF0000"/>
                </a:solidFill>
              </a:rPr>
              <a:t>No measurable improvement</a:t>
            </a:r>
          </a:p>
          <a:p>
            <a:pPr marL="568325" indent="-568325">
              <a:spcAft>
                <a:spcPts val="300"/>
              </a:spcAft>
              <a:buFont typeface="+mj-lt"/>
              <a:buAutoNum type="arabicPeriod"/>
            </a:pPr>
            <a:r>
              <a:rPr lang="en-US" sz="3200" dirty="0" smtClean="0"/>
              <a:t>Success in Higher Education: </a:t>
            </a:r>
            <a:r>
              <a:rPr lang="en-US" sz="3200" b="1" dirty="0" smtClean="0">
                <a:solidFill>
                  <a:srgbClr val="FF0000"/>
                </a:solidFill>
              </a:rPr>
              <a:t>Below national levels</a:t>
            </a:r>
          </a:p>
          <a:p>
            <a:pPr marL="568325" indent="-568325">
              <a:spcAft>
                <a:spcPts val="300"/>
              </a:spcAft>
              <a:buFont typeface="+mj-lt"/>
              <a:buAutoNum type="arabicPeriod"/>
            </a:pPr>
            <a:r>
              <a:rPr lang="en-US" sz="3200" dirty="0" smtClean="0"/>
              <a:t>Dropout Forecast: </a:t>
            </a:r>
            <a:r>
              <a:rPr lang="en-US" sz="3200" b="1" dirty="0" smtClean="0">
                <a:solidFill>
                  <a:srgbClr val="FF0000"/>
                </a:solidFill>
              </a:rPr>
              <a:t>Troubling</a:t>
            </a:r>
          </a:p>
          <a:p>
            <a:pPr marL="568325" indent="-568325">
              <a:spcAft>
                <a:spcPts val="300"/>
              </a:spcAft>
              <a:buFont typeface="+mj-lt"/>
              <a:buAutoNum type="arabicPeriod"/>
            </a:pPr>
            <a:r>
              <a:rPr lang="en-US" sz="3200" dirty="0" smtClean="0"/>
              <a:t>Validity: </a:t>
            </a:r>
            <a:r>
              <a:rPr lang="en-US" sz="3200" b="1" dirty="0" smtClean="0">
                <a:solidFill>
                  <a:srgbClr val="FF0000"/>
                </a:solidFill>
              </a:rPr>
              <a:t>Unknown </a:t>
            </a:r>
          </a:p>
          <a:p>
            <a:pPr marL="568325" indent="-568325">
              <a:spcAft>
                <a:spcPts val="300"/>
              </a:spcAft>
              <a:buFont typeface="+mj-lt"/>
              <a:buAutoNum type="arabicPeriod"/>
            </a:pPr>
            <a:r>
              <a:rPr lang="en-US" sz="3200" dirty="0" smtClean="0"/>
              <a:t>Appropriate: </a:t>
            </a:r>
            <a:r>
              <a:rPr lang="en-US" sz="3200" b="1" dirty="0" smtClean="0">
                <a:solidFill>
                  <a:srgbClr val="FF0000"/>
                </a:solidFill>
              </a:rPr>
              <a:t>No</a:t>
            </a:r>
          </a:p>
        </p:txBody>
      </p:sp>
    </p:spTree>
    <p:extLst>
      <p:ext uri="{BB962C8B-B14F-4D97-AF65-F5344CB8AC3E}">
        <p14:creationId xmlns:p14="http://schemas.microsoft.com/office/powerpoint/2010/main" val="2140419924"/>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4191000"/>
            <a:ext cx="6705600" cy="685800"/>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43000" y="2057400"/>
            <a:ext cx="6858000" cy="3477875"/>
          </a:xfrm>
          <a:prstGeom prst="rect">
            <a:avLst/>
          </a:prstGeom>
          <a:noFill/>
        </p:spPr>
        <p:txBody>
          <a:bodyPr wrap="square" rtlCol="0">
            <a:spAutoFit/>
          </a:bodyPr>
          <a:lstStyle/>
          <a:p>
            <a:pPr marL="342900" indent="-342900">
              <a:spcBef>
                <a:spcPts val="1200"/>
              </a:spcBef>
              <a:spcAft>
                <a:spcPts val="1200"/>
              </a:spcAft>
            </a:pPr>
            <a:r>
              <a:rPr lang="en-US" sz="2800" dirty="0" smtClean="0">
                <a:solidFill>
                  <a:schemeClr val="bg1">
                    <a:lumMod val="65000"/>
                  </a:schemeClr>
                </a:solidFill>
              </a:rPr>
              <a:t>TAMSA Overview</a:t>
            </a:r>
          </a:p>
          <a:p>
            <a:pPr marL="342900" indent="-342900">
              <a:spcBef>
                <a:spcPts val="1200"/>
              </a:spcBef>
              <a:spcAft>
                <a:spcPts val="1200"/>
              </a:spcAft>
            </a:pPr>
            <a:r>
              <a:rPr lang="en-US" sz="2800" dirty="0" smtClean="0">
                <a:solidFill>
                  <a:schemeClr val="bg1">
                    <a:lumMod val="65000"/>
                  </a:schemeClr>
                </a:solidFill>
              </a:rPr>
              <a:t>Evolution of Texas Student Assessments</a:t>
            </a:r>
          </a:p>
          <a:p>
            <a:pPr marL="342900" indent="-342900">
              <a:spcBef>
                <a:spcPts val="1200"/>
              </a:spcBef>
              <a:spcAft>
                <a:spcPts val="1200"/>
              </a:spcAft>
            </a:pPr>
            <a:r>
              <a:rPr lang="en-US" sz="2800" dirty="0">
                <a:solidFill>
                  <a:schemeClr val="bg1">
                    <a:lumMod val="65000"/>
                  </a:schemeClr>
                </a:solidFill>
              </a:rPr>
              <a:t>Concerns About Current STAAR Testing</a:t>
            </a:r>
          </a:p>
          <a:p>
            <a:pPr marL="342900" indent="-342900">
              <a:spcBef>
                <a:spcPts val="1200"/>
              </a:spcBef>
              <a:spcAft>
                <a:spcPts val="1200"/>
              </a:spcAft>
            </a:pPr>
            <a:r>
              <a:rPr lang="en-US" sz="2800" dirty="0" smtClean="0"/>
              <a:t>TAMSA Advocacy Objectives</a:t>
            </a:r>
          </a:p>
          <a:p>
            <a:pPr marL="342900" indent="-342900">
              <a:spcBef>
                <a:spcPts val="1200"/>
              </a:spcBef>
              <a:spcAft>
                <a:spcPts val="1200"/>
              </a:spcAft>
            </a:pPr>
            <a:r>
              <a:rPr lang="en-US" sz="2800" dirty="0" smtClean="0">
                <a:solidFill>
                  <a:schemeClr val="bg1">
                    <a:lumMod val="65000"/>
                  </a:schemeClr>
                </a:solidFill>
              </a:rPr>
              <a:t>How You Can Help</a:t>
            </a:r>
          </a:p>
        </p:txBody>
      </p:sp>
    </p:spTree>
    <p:extLst>
      <p:ext uri="{BB962C8B-B14F-4D97-AF65-F5344CB8AC3E}">
        <p14:creationId xmlns:p14="http://schemas.microsoft.com/office/powerpoint/2010/main" val="34998494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371600"/>
            <a:ext cx="7772400" cy="5109091"/>
          </a:xfrm>
          <a:prstGeom prst="rect">
            <a:avLst/>
          </a:prstGeom>
          <a:noFill/>
        </p:spPr>
        <p:txBody>
          <a:bodyPr wrap="square" rtlCol="0">
            <a:spAutoFit/>
          </a:bodyPr>
          <a:lstStyle/>
          <a:p>
            <a:pPr marL="231775" lvl="0" indent="-231775">
              <a:spcBef>
                <a:spcPts val="1200"/>
              </a:spcBef>
              <a:buFont typeface="Arial" pitchFamily="34" charset="0"/>
              <a:buChar char="•"/>
            </a:pPr>
            <a:r>
              <a:rPr lang="en-US" sz="2600" dirty="0" smtClean="0"/>
              <a:t>Administer assessments for diagnostic purposes to support student learning</a:t>
            </a:r>
          </a:p>
          <a:p>
            <a:pPr marL="231775" lvl="0" indent="-231775">
              <a:spcBef>
                <a:spcPts val="1200"/>
              </a:spcBef>
              <a:buFont typeface="Arial" pitchFamily="34" charset="0"/>
              <a:buChar char="•"/>
            </a:pPr>
            <a:r>
              <a:rPr lang="en-US" sz="2600" dirty="0" smtClean="0"/>
              <a:t>Require no high-stakes for individual students: no performance requirement for grade promotion or high school graduation</a:t>
            </a:r>
          </a:p>
          <a:p>
            <a:pPr marL="231775" lvl="0" indent="-231775">
              <a:spcBef>
                <a:spcPts val="1200"/>
              </a:spcBef>
              <a:buFont typeface="Arial" pitchFamily="34" charset="0"/>
              <a:buChar char="•"/>
            </a:pPr>
            <a:r>
              <a:rPr lang="en-US" sz="2600" dirty="0" smtClean="0"/>
              <a:t>Decrease time spent on state-mandated testing, including shortening state-designed exams. </a:t>
            </a:r>
          </a:p>
          <a:p>
            <a:pPr marL="231775" lvl="0" indent="-231775">
              <a:spcBef>
                <a:spcPts val="1200"/>
              </a:spcBef>
              <a:buFont typeface="Arial" pitchFamily="34" charset="0"/>
              <a:buChar char="•"/>
            </a:pPr>
            <a:r>
              <a:rPr lang="en-US" sz="2600" dirty="0" smtClean="0"/>
              <a:t>Eliminate all field test essay questions, and reduce the number of multiple choice field test questions</a:t>
            </a:r>
          </a:p>
          <a:p>
            <a:pPr marL="231775" lvl="0" indent="-231775">
              <a:spcBef>
                <a:spcPts val="1200"/>
              </a:spcBef>
              <a:buFont typeface="Arial" pitchFamily="34" charset="0"/>
              <a:buChar char="•"/>
            </a:pPr>
            <a:r>
              <a:rPr lang="en-US" sz="2600" dirty="0" smtClean="0"/>
              <a:t>Ensure that state-mandated exams are valid and appropriate </a:t>
            </a:r>
          </a:p>
        </p:txBody>
      </p:sp>
      <p:sp>
        <p:nvSpPr>
          <p:cNvPr id="5" name="Title 3"/>
          <p:cNvSpPr txBox="1">
            <a:spLocks/>
          </p:cNvSpPr>
          <p:nvPr/>
        </p:nvSpPr>
        <p:spPr>
          <a:xfrm>
            <a:off x="1524000" y="0"/>
            <a:ext cx="7620000" cy="990600"/>
          </a:xfrm>
          <a:prstGeom prst="rect">
            <a:avLst/>
          </a:prstGeom>
        </p:spPr>
        <p:txBody>
          <a:bodyPr vert="horz" lIns="91440" tIns="45720" rIns="91440" bIns="45720" rtlCol="0" anchor="ctr">
            <a:normAutofit/>
          </a:bodyPr>
          <a:lstStyle/>
          <a:p>
            <a:pPr lvl="0">
              <a:spcBef>
                <a:spcPct val="0"/>
              </a:spcBef>
            </a:pP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
        <p:nvSpPr>
          <p:cNvPr id="7" name="Title 1"/>
          <p:cNvSpPr>
            <a:spLocks noGrp="1"/>
          </p:cNvSpPr>
          <p:nvPr>
            <p:ph type="title"/>
          </p:nvPr>
        </p:nvSpPr>
        <p:spPr>
          <a:xfrm>
            <a:off x="1524000" y="0"/>
            <a:ext cx="7620000" cy="990600"/>
          </a:xfrm>
        </p:spPr>
        <p:txBody>
          <a:bodyPr>
            <a:normAutofit/>
          </a:bodyPr>
          <a:lstStyle/>
          <a:p>
            <a:pPr eaLnBrk="1" hangingPunct="1"/>
            <a:r>
              <a:rPr lang="en-US" sz="3600" dirty="0" smtClean="0">
                <a:solidFill>
                  <a:srgbClr val="FFFFFF"/>
                </a:solidFill>
              </a:rPr>
              <a:t>General Assessment Objectives</a:t>
            </a:r>
          </a:p>
        </p:txBody>
      </p:sp>
    </p:spTree>
    <p:extLst>
      <p:ext uri="{BB962C8B-B14F-4D97-AF65-F5344CB8AC3E}">
        <p14:creationId xmlns:p14="http://schemas.microsoft.com/office/powerpoint/2010/main" val="1143065867"/>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bg1"/>
                </a:solidFill>
              </a:rPr>
              <a:t>Specific Legislative Recommendations</a:t>
            </a:r>
            <a:endParaRPr lang="en-US" sz="3600" dirty="0">
              <a:solidFill>
                <a:schemeClr val="bg1"/>
              </a:solidFill>
            </a:endParaRPr>
          </a:p>
        </p:txBody>
      </p:sp>
      <p:sp>
        <p:nvSpPr>
          <p:cNvPr id="3" name="Content Placeholder 2"/>
          <p:cNvSpPr>
            <a:spLocks noGrp="1"/>
          </p:cNvSpPr>
          <p:nvPr>
            <p:ph idx="1"/>
          </p:nvPr>
        </p:nvSpPr>
        <p:spPr/>
        <p:txBody>
          <a:bodyPr/>
          <a:lstStyle/>
          <a:p>
            <a:r>
              <a:rPr lang="en-US" dirty="0" smtClean="0"/>
              <a:t>No more tests than required under federal law.</a:t>
            </a:r>
          </a:p>
          <a:p>
            <a:r>
              <a:rPr lang="en-US" dirty="0" smtClean="0"/>
              <a:t>Eliminate “high stakes” for grade promotion and graduation.</a:t>
            </a:r>
          </a:p>
          <a:p>
            <a:r>
              <a:rPr lang="en-US" dirty="0" smtClean="0"/>
              <a:t>Graduation committee if retain high school high stakes.</a:t>
            </a:r>
          </a:p>
          <a:p>
            <a:r>
              <a:rPr lang="en-US" dirty="0" smtClean="0"/>
              <a:t>Replace writing EOC with non-high stakes assessment.</a:t>
            </a:r>
          </a:p>
          <a:p>
            <a:r>
              <a:rPr lang="en-US" dirty="0" smtClean="0"/>
              <a:t>Decrease length of tests and eliminate field test questions.</a:t>
            </a:r>
          </a:p>
          <a:p>
            <a:endParaRPr lang="en-US" dirty="0" smtClean="0"/>
          </a:p>
          <a:p>
            <a:endParaRPr lang="en-US" dirty="0" smtClean="0"/>
          </a:p>
          <a:p>
            <a:endParaRPr lang="en-US" dirty="0"/>
          </a:p>
        </p:txBody>
      </p:sp>
    </p:spTree>
    <p:extLst>
      <p:ext uri="{BB962C8B-B14F-4D97-AF65-F5344CB8AC3E}">
        <p14:creationId xmlns:p14="http://schemas.microsoft.com/office/powerpoint/2010/main" val="177753159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bg1"/>
                </a:solidFill>
              </a:rPr>
              <a:t>Specific Legislation to Watch</a:t>
            </a:r>
            <a:endParaRPr lang="en-US" sz="3600" dirty="0">
              <a:solidFill>
                <a:schemeClr val="bg1"/>
              </a:solidFill>
            </a:endParaRPr>
          </a:p>
        </p:txBody>
      </p:sp>
      <p:sp>
        <p:nvSpPr>
          <p:cNvPr id="3" name="Content Placeholder 2"/>
          <p:cNvSpPr>
            <a:spLocks noGrp="1"/>
          </p:cNvSpPr>
          <p:nvPr>
            <p:ph idx="1"/>
          </p:nvPr>
        </p:nvSpPr>
        <p:spPr/>
        <p:txBody>
          <a:bodyPr>
            <a:normAutofit fontScale="92500" lnSpcReduction="10000"/>
          </a:bodyPr>
          <a:lstStyle/>
          <a:p>
            <a:r>
              <a:rPr lang="en-US" b="1" dirty="0" smtClean="0"/>
              <a:t>SB 149 </a:t>
            </a:r>
            <a:r>
              <a:rPr lang="en-US" dirty="0" smtClean="0"/>
              <a:t>(R-</a:t>
            </a:r>
            <a:r>
              <a:rPr lang="en-US" dirty="0" err="1" smtClean="0"/>
              <a:t>Seliger</a:t>
            </a:r>
            <a:r>
              <a:rPr lang="en-US" dirty="0" smtClean="0"/>
              <a:t>) – Allows graduation committees for students failing EOCs twice, satisfy 3 of 8 additional criteria including minimum GPA.</a:t>
            </a:r>
          </a:p>
          <a:p>
            <a:r>
              <a:rPr lang="en-US" b="1" dirty="0" smtClean="0"/>
              <a:t>HB 741 </a:t>
            </a:r>
            <a:r>
              <a:rPr lang="en-US" dirty="0" smtClean="0"/>
              <a:t>(R-</a:t>
            </a:r>
            <a:r>
              <a:rPr lang="en-US" dirty="0" err="1" smtClean="0"/>
              <a:t>Huberty</a:t>
            </a:r>
            <a:r>
              <a:rPr lang="en-US" dirty="0" smtClean="0"/>
              <a:t>) – Students showing proficiency in 3-8 may skip a year of testing; requires federal waiver – same as HB 866 last session.</a:t>
            </a:r>
          </a:p>
          <a:p>
            <a:r>
              <a:rPr lang="en-US" b="1" dirty="0" smtClean="0"/>
              <a:t>HB 743 </a:t>
            </a:r>
            <a:r>
              <a:rPr lang="en-US" dirty="0" smtClean="0"/>
              <a:t>(R-</a:t>
            </a:r>
            <a:r>
              <a:rPr lang="en-US" dirty="0" err="1" smtClean="0"/>
              <a:t>Huberty</a:t>
            </a:r>
            <a:r>
              <a:rPr lang="en-US" dirty="0" smtClean="0"/>
              <a:t>) – Testing &amp; TEKS – test designed so that 85% students in 3-5 finish in 2 hours; 6-8 in 3 hours.  Major review and overhaul of TEKS.</a:t>
            </a:r>
          </a:p>
          <a:p>
            <a:r>
              <a:rPr lang="en-US" b="1" dirty="0" smtClean="0"/>
              <a:t>HB 829 </a:t>
            </a:r>
            <a:r>
              <a:rPr lang="en-US" dirty="0" smtClean="0"/>
              <a:t>(R – </a:t>
            </a:r>
            <a:r>
              <a:rPr lang="en-US" dirty="0" err="1" smtClean="0"/>
              <a:t>Zedler</a:t>
            </a:r>
            <a:r>
              <a:rPr lang="en-US" dirty="0" smtClean="0"/>
              <a:t>) – Require new state civics exam for graduation.</a:t>
            </a:r>
            <a:endParaRPr lang="en-US" dirty="0"/>
          </a:p>
        </p:txBody>
      </p:sp>
    </p:spTree>
    <p:extLst>
      <p:ext uri="{BB962C8B-B14F-4D97-AF65-F5344CB8AC3E}">
        <p14:creationId xmlns:p14="http://schemas.microsoft.com/office/powerpoint/2010/main" val="263385336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Legislation to Follow</a:t>
            </a:r>
            <a:endParaRPr lang="en-US" sz="3600" dirty="0"/>
          </a:p>
        </p:txBody>
      </p:sp>
      <p:sp>
        <p:nvSpPr>
          <p:cNvPr id="3" name="Content Placeholder 2"/>
          <p:cNvSpPr>
            <a:spLocks noGrp="1"/>
          </p:cNvSpPr>
          <p:nvPr>
            <p:ph idx="1"/>
          </p:nvPr>
        </p:nvSpPr>
        <p:spPr/>
        <p:txBody>
          <a:bodyPr>
            <a:normAutofit fontScale="62500" lnSpcReduction="20000"/>
          </a:bodyPr>
          <a:lstStyle/>
          <a:p>
            <a:r>
              <a:rPr lang="en-US" sz="4000" b="1" dirty="0" smtClean="0"/>
              <a:t>HB  742 </a:t>
            </a:r>
            <a:r>
              <a:rPr lang="en-US" sz="4000" dirty="0"/>
              <a:t>(R-</a:t>
            </a:r>
            <a:r>
              <a:rPr lang="en-US" sz="4000" dirty="0" err="1" smtClean="0"/>
              <a:t>Huberty</a:t>
            </a:r>
            <a:r>
              <a:rPr lang="en-US" sz="4000" dirty="0" smtClean="0"/>
              <a:t>) – Eliminate 3 tests (writing and SS) in 3-8 and US History EOC.</a:t>
            </a:r>
          </a:p>
          <a:p>
            <a:r>
              <a:rPr lang="en-US" sz="4000" b="1" dirty="0" smtClean="0"/>
              <a:t>HB 774 </a:t>
            </a:r>
            <a:r>
              <a:rPr lang="en-US" sz="4000" dirty="0" smtClean="0"/>
              <a:t>(D-Gonzalez) – Eliminates writing and SS tests in 3-8.</a:t>
            </a:r>
          </a:p>
          <a:p>
            <a:r>
              <a:rPr lang="en-US" sz="4000" b="1" dirty="0" smtClean="0"/>
              <a:t>HB 73 </a:t>
            </a:r>
            <a:r>
              <a:rPr lang="en-US" sz="4000" dirty="0" smtClean="0"/>
              <a:t>(D-Gonzalez) – Require alternative assessments for significantly cognitively disabled or medically fragile students based on ARD committee recommendation</a:t>
            </a:r>
          </a:p>
          <a:p>
            <a:r>
              <a:rPr lang="en-US" sz="4000" b="1" dirty="0" smtClean="0"/>
              <a:t>HB 356 </a:t>
            </a:r>
            <a:r>
              <a:rPr lang="en-US" sz="4000" dirty="0" smtClean="0"/>
              <a:t>(D-Gonzalez) – Require TEA to seek waiver from fed testing requirements for students with significant cognitive  disabilities.</a:t>
            </a:r>
          </a:p>
          <a:p>
            <a:r>
              <a:rPr lang="en-US" sz="4000" b="1" dirty="0" smtClean="0"/>
              <a:t>HB 407 </a:t>
            </a:r>
            <a:r>
              <a:rPr lang="en-US" sz="4000" dirty="0" smtClean="0"/>
              <a:t>(D-Gonzalez) – TEA may by rule allow ISDs to conduct performance or portfolio based assessments in lieu of state standardized tests (grades 3-8 only).</a:t>
            </a:r>
          </a:p>
          <a:p>
            <a:endParaRPr lang="en-US" dirty="0" smtClean="0"/>
          </a:p>
        </p:txBody>
      </p:sp>
    </p:spTree>
    <p:extLst>
      <p:ext uri="{BB962C8B-B14F-4D97-AF65-F5344CB8AC3E}">
        <p14:creationId xmlns:p14="http://schemas.microsoft.com/office/powerpoint/2010/main" val="244685411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Legislation to Follow</a:t>
            </a:r>
            <a:endParaRPr lang="en-US" dirty="0"/>
          </a:p>
        </p:txBody>
      </p:sp>
      <p:sp>
        <p:nvSpPr>
          <p:cNvPr id="3" name="Content Placeholder 2"/>
          <p:cNvSpPr>
            <a:spLocks noGrp="1"/>
          </p:cNvSpPr>
          <p:nvPr>
            <p:ph idx="1"/>
          </p:nvPr>
        </p:nvSpPr>
        <p:spPr/>
        <p:txBody>
          <a:bodyPr>
            <a:normAutofit lnSpcReduction="10000"/>
          </a:bodyPr>
          <a:lstStyle/>
          <a:p>
            <a:r>
              <a:rPr lang="en-US" b="1" dirty="0" smtClean="0"/>
              <a:t>HB 1162 </a:t>
            </a:r>
            <a:r>
              <a:rPr lang="en-US" dirty="0" smtClean="0"/>
              <a:t>– (R- </a:t>
            </a:r>
            <a:r>
              <a:rPr lang="en-US" dirty="0" err="1" smtClean="0"/>
              <a:t>VanDeaver</a:t>
            </a:r>
            <a:r>
              <a:rPr lang="en-US" dirty="0" smtClean="0"/>
              <a:t>)  – Eliminates High Stakes for students.</a:t>
            </a:r>
          </a:p>
          <a:p>
            <a:r>
              <a:rPr lang="en-US" b="1" dirty="0" smtClean="0"/>
              <a:t>HB 1164 </a:t>
            </a:r>
            <a:r>
              <a:rPr lang="en-US" dirty="0" smtClean="0"/>
              <a:t>– (R – </a:t>
            </a:r>
            <a:r>
              <a:rPr lang="en-US" dirty="0" err="1" smtClean="0"/>
              <a:t>VanDeaver</a:t>
            </a:r>
            <a:r>
              <a:rPr lang="en-US" dirty="0" smtClean="0"/>
              <a:t>) – Revises Writing test to portfolio or district choice; no high stakes.</a:t>
            </a:r>
          </a:p>
          <a:p>
            <a:r>
              <a:rPr lang="en-US" b="1" dirty="0" smtClean="0"/>
              <a:t>HB 959 </a:t>
            </a:r>
            <a:r>
              <a:rPr lang="en-US" dirty="0" smtClean="0"/>
              <a:t>(D- Menendez) – No more tests than NCLB requires for 3-8.</a:t>
            </a:r>
          </a:p>
          <a:p>
            <a:r>
              <a:rPr lang="en-US" b="1" dirty="0" smtClean="0"/>
              <a:t>HB  1468 </a:t>
            </a:r>
            <a:r>
              <a:rPr lang="en-US" dirty="0" smtClean="0"/>
              <a:t>(R- </a:t>
            </a:r>
            <a:r>
              <a:rPr lang="en-US" dirty="0" err="1" smtClean="0"/>
              <a:t>Huberty</a:t>
            </a:r>
            <a:r>
              <a:rPr lang="en-US" dirty="0" smtClean="0"/>
              <a:t>) – Eliminates high stakes on writing for 3-8</a:t>
            </a:r>
          </a:p>
          <a:p>
            <a:r>
              <a:rPr lang="en-US" b="1" dirty="0" smtClean="0"/>
              <a:t>HB 1469 </a:t>
            </a:r>
            <a:r>
              <a:rPr lang="en-US" dirty="0" smtClean="0"/>
              <a:t>(R-</a:t>
            </a:r>
            <a:r>
              <a:rPr lang="en-US" dirty="0" err="1" smtClean="0"/>
              <a:t>Huberty</a:t>
            </a:r>
            <a:r>
              <a:rPr lang="en-US" dirty="0" smtClean="0"/>
              <a:t>) – Eliminates high stakes on writing for 3-12</a:t>
            </a:r>
          </a:p>
          <a:p>
            <a:endParaRPr lang="en-US" dirty="0" smtClean="0"/>
          </a:p>
          <a:p>
            <a:endParaRPr lang="en-US" dirty="0" smtClean="0"/>
          </a:p>
          <a:p>
            <a:endParaRPr lang="en-US" dirty="0"/>
          </a:p>
        </p:txBody>
      </p:sp>
    </p:spTree>
    <p:extLst>
      <p:ext uri="{BB962C8B-B14F-4D97-AF65-F5344CB8AC3E}">
        <p14:creationId xmlns:p14="http://schemas.microsoft.com/office/powerpoint/2010/main" val="38249182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4953000"/>
            <a:ext cx="6705600" cy="685800"/>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43000" y="2057400"/>
            <a:ext cx="6858000" cy="3477875"/>
          </a:xfrm>
          <a:prstGeom prst="rect">
            <a:avLst/>
          </a:prstGeom>
          <a:noFill/>
        </p:spPr>
        <p:txBody>
          <a:bodyPr wrap="square" rtlCol="0">
            <a:spAutoFit/>
          </a:bodyPr>
          <a:lstStyle/>
          <a:p>
            <a:pPr marL="342900" indent="-342900">
              <a:spcBef>
                <a:spcPts val="1200"/>
              </a:spcBef>
              <a:spcAft>
                <a:spcPts val="1200"/>
              </a:spcAft>
            </a:pPr>
            <a:r>
              <a:rPr lang="en-US" sz="2800" dirty="0" smtClean="0">
                <a:solidFill>
                  <a:schemeClr val="bg1">
                    <a:lumMod val="65000"/>
                  </a:schemeClr>
                </a:solidFill>
              </a:rPr>
              <a:t>TAMSA Overview</a:t>
            </a:r>
          </a:p>
          <a:p>
            <a:pPr marL="342900" indent="-342900">
              <a:spcBef>
                <a:spcPts val="1200"/>
              </a:spcBef>
              <a:spcAft>
                <a:spcPts val="1200"/>
              </a:spcAft>
            </a:pPr>
            <a:r>
              <a:rPr lang="en-US" sz="2800" dirty="0" smtClean="0">
                <a:solidFill>
                  <a:schemeClr val="bg1">
                    <a:lumMod val="65000"/>
                  </a:schemeClr>
                </a:solidFill>
              </a:rPr>
              <a:t>Evolution of Texas Student Assessments</a:t>
            </a:r>
          </a:p>
          <a:p>
            <a:pPr marL="342900" indent="-342900">
              <a:spcBef>
                <a:spcPts val="1200"/>
              </a:spcBef>
              <a:spcAft>
                <a:spcPts val="1200"/>
              </a:spcAft>
            </a:pPr>
            <a:r>
              <a:rPr lang="en-US" sz="2800" dirty="0" smtClean="0">
                <a:solidFill>
                  <a:schemeClr val="bg1">
                    <a:lumMod val="65000"/>
                  </a:schemeClr>
                </a:solidFill>
              </a:rPr>
              <a:t>Texas State-Mandated Standardized Tests</a:t>
            </a:r>
          </a:p>
          <a:p>
            <a:pPr marL="342900" indent="-342900">
              <a:spcBef>
                <a:spcPts val="1200"/>
              </a:spcBef>
              <a:spcAft>
                <a:spcPts val="1200"/>
              </a:spcAft>
            </a:pPr>
            <a:r>
              <a:rPr lang="en-US" sz="2800" dirty="0" smtClean="0">
                <a:solidFill>
                  <a:schemeClr val="bg1">
                    <a:lumMod val="65000"/>
                  </a:schemeClr>
                </a:solidFill>
              </a:rPr>
              <a:t>TAMSA Advocacy Objectives</a:t>
            </a:r>
          </a:p>
          <a:p>
            <a:pPr marL="342900" indent="-342900">
              <a:spcBef>
                <a:spcPts val="1200"/>
              </a:spcBef>
              <a:spcAft>
                <a:spcPts val="1200"/>
              </a:spcAft>
            </a:pPr>
            <a:r>
              <a:rPr lang="en-US" sz="2800" dirty="0" smtClean="0"/>
              <a:t>How You Can Help</a:t>
            </a:r>
          </a:p>
        </p:txBody>
      </p:sp>
    </p:spTree>
    <p:extLst>
      <p:ext uri="{BB962C8B-B14F-4D97-AF65-F5344CB8AC3E}">
        <p14:creationId xmlns:p14="http://schemas.microsoft.com/office/powerpoint/2010/main" val="3499849400"/>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sz="3600" dirty="0" smtClean="0">
                <a:solidFill>
                  <a:schemeClr val="bg1"/>
                </a:solidFill>
              </a:rPr>
              <a:t>What TAMSA Is Doing </a:t>
            </a:r>
          </a:p>
        </p:txBody>
      </p:sp>
      <p:sp>
        <p:nvSpPr>
          <p:cNvPr id="36867" name="Content Placeholder 2"/>
          <p:cNvSpPr>
            <a:spLocks noGrp="1"/>
          </p:cNvSpPr>
          <p:nvPr>
            <p:ph idx="1"/>
          </p:nvPr>
        </p:nvSpPr>
        <p:spPr>
          <a:xfrm>
            <a:off x="228600" y="1371600"/>
            <a:ext cx="8534400" cy="5410200"/>
          </a:xfrm>
        </p:spPr>
        <p:txBody>
          <a:bodyPr>
            <a:normAutofit fontScale="92500" lnSpcReduction="20000"/>
          </a:bodyPr>
          <a:lstStyle/>
          <a:p>
            <a:pPr eaLnBrk="1" hangingPunct="1">
              <a:spcBef>
                <a:spcPts val="1800"/>
              </a:spcBef>
            </a:pPr>
            <a:r>
              <a:rPr lang="en-US" sz="3000" dirty="0" smtClean="0"/>
              <a:t>Meeting with legislators, parents, teachers,              community groups and businesses</a:t>
            </a:r>
          </a:p>
          <a:p>
            <a:pPr>
              <a:spcBef>
                <a:spcPts val="1800"/>
              </a:spcBef>
            </a:pPr>
            <a:r>
              <a:rPr lang="en-US" sz="3000" dirty="0" smtClean="0"/>
              <a:t>Working </a:t>
            </a:r>
            <a:r>
              <a:rPr lang="en-US" sz="3000" dirty="0"/>
              <a:t>with education and testing </a:t>
            </a:r>
            <a:r>
              <a:rPr lang="en-US" sz="3000" dirty="0" smtClean="0"/>
              <a:t>experts                            at </a:t>
            </a:r>
            <a:r>
              <a:rPr lang="en-US" sz="3000" dirty="0"/>
              <a:t>UT </a:t>
            </a:r>
            <a:r>
              <a:rPr lang="en-US" sz="3000" dirty="0" smtClean="0"/>
              <a:t>Austin and other universities</a:t>
            </a:r>
          </a:p>
          <a:p>
            <a:pPr>
              <a:spcBef>
                <a:spcPts val="1800"/>
              </a:spcBef>
            </a:pPr>
            <a:r>
              <a:rPr lang="en-US" sz="3000" dirty="0" smtClean="0"/>
              <a:t>Participating </a:t>
            </a:r>
            <a:r>
              <a:rPr lang="en-US" sz="3000" dirty="0"/>
              <a:t>in </a:t>
            </a:r>
            <a:r>
              <a:rPr lang="en-US" sz="3000" dirty="0" smtClean="0"/>
              <a:t>media interviews and writing Op-Eds and Counter Op-Eds</a:t>
            </a:r>
          </a:p>
          <a:p>
            <a:pPr>
              <a:spcBef>
                <a:spcPts val="1800"/>
              </a:spcBef>
            </a:pPr>
            <a:r>
              <a:rPr lang="en-US" sz="3000" dirty="0" smtClean="0"/>
              <a:t>Testifying </a:t>
            </a:r>
            <a:r>
              <a:rPr lang="en-US" sz="3000" dirty="0"/>
              <a:t>in hearings before the House, Senate and State Board </a:t>
            </a:r>
            <a:r>
              <a:rPr lang="en-US" sz="3000" dirty="0" smtClean="0"/>
              <a:t>of Education</a:t>
            </a:r>
          </a:p>
          <a:p>
            <a:pPr>
              <a:spcBef>
                <a:spcPts val="1800"/>
              </a:spcBef>
            </a:pPr>
            <a:r>
              <a:rPr lang="en-US" sz="3000" dirty="0" smtClean="0"/>
              <a:t>Communicating formally with TEA regarding STAAR </a:t>
            </a:r>
            <a:r>
              <a:rPr lang="en-US" sz="3000" dirty="0"/>
              <a:t>implementation </a:t>
            </a:r>
            <a:r>
              <a:rPr lang="en-US" sz="3000" dirty="0" smtClean="0"/>
              <a:t>and testing issues</a:t>
            </a:r>
          </a:p>
          <a:p>
            <a:pPr>
              <a:spcBef>
                <a:spcPts val="1800"/>
              </a:spcBef>
            </a:pPr>
            <a:r>
              <a:rPr lang="en-US" sz="3000" dirty="0" smtClean="0"/>
              <a:t>Updating members via e-mail, </a:t>
            </a:r>
            <a:r>
              <a:rPr lang="en-US" sz="3000" dirty="0" err="1" smtClean="0"/>
              <a:t>Facebook</a:t>
            </a:r>
            <a:r>
              <a:rPr lang="en-US" sz="3000" dirty="0" smtClean="0"/>
              <a:t> and Twitter</a:t>
            </a:r>
            <a:endParaRPr lang="en-US" sz="3000" dirty="0"/>
          </a:p>
          <a:p>
            <a:pPr>
              <a:spcBef>
                <a:spcPts val="1800"/>
              </a:spcBef>
            </a:pPr>
            <a:endParaRPr lang="en-US" dirty="0"/>
          </a:p>
          <a:p>
            <a:pPr eaLnBrk="1" hangingPunct="1">
              <a:spcBef>
                <a:spcPts val="1800"/>
              </a:spcBef>
            </a:pPr>
            <a:endParaRPr lang="en-US" dirty="0" smtClean="0"/>
          </a:p>
        </p:txBody>
      </p:sp>
      <p:pic>
        <p:nvPicPr>
          <p:cNvPr id="36868" name="Picture 2"/>
          <p:cNvPicPr>
            <a:picLocks noChangeAspect="1" noChangeArrowheads="1"/>
          </p:cNvPicPr>
          <p:nvPr/>
        </p:nvPicPr>
        <p:blipFill>
          <a:blip r:embed="rId2" cstate="print"/>
          <a:srcRect/>
          <a:stretch>
            <a:fillRect/>
          </a:stretch>
        </p:blipFill>
        <p:spPr bwMode="auto">
          <a:xfrm>
            <a:off x="6934200" y="1219200"/>
            <a:ext cx="1752600" cy="1752600"/>
          </a:xfrm>
          <a:prstGeom prst="rect">
            <a:avLst/>
          </a:prstGeom>
          <a:noFill/>
          <a:ln w="9525">
            <a:noFill/>
            <a:miter lim="800000"/>
            <a:headEnd/>
            <a:tailEnd/>
          </a:ln>
        </p:spPr>
      </p:pic>
    </p:spTree>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sz="3600" dirty="0" smtClean="0">
                <a:solidFill>
                  <a:schemeClr val="bg1"/>
                </a:solidFill>
              </a:rPr>
              <a:t>What TAMSA</a:t>
            </a:r>
            <a:r>
              <a:rPr lang="en-US" sz="3600" dirty="0">
                <a:solidFill>
                  <a:schemeClr val="bg1"/>
                </a:solidFill>
              </a:rPr>
              <a:t> </a:t>
            </a:r>
            <a:r>
              <a:rPr lang="en-US" sz="3600" dirty="0" smtClean="0">
                <a:solidFill>
                  <a:schemeClr val="bg1"/>
                </a:solidFill>
              </a:rPr>
              <a:t>Members Are Doing</a:t>
            </a:r>
          </a:p>
        </p:txBody>
      </p:sp>
      <p:sp>
        <p:nvSpPr>
          <p:cNvPr id="36867" name="Content Placeholder 2"/>
          <p:cNvSpPr>
            <a:spLocks noGrp="1"/>
          </p:cNvSpPr>
          <p:nvPr>
            <p:ph idx="1"/>
          </p:nvPr>
        </p:nvSpPr>
        <p:spPr>
          <a:xfrm>
            <a:off x="228600" y="1371600"/>
            <a:ext cx="8229600" cy="4800600"/>
          </a:xfrm>
        </p:spPr>
        <p:txBody>
          <a:bodyPr>
            <a:noAutofit/>
          </a:bodyPr>
          <a:lstStyle/>
          <a:p>
            <a:pPr>
              <a:spcBef>
                <a:spcPts val="1800"/>
              </a:spcBef>
            </a:pPr>
            <a:r>
              <a:rPr lang="en-US" dirty="0" smtClean="0"/>
              <a:t>Joining </a:t>
            </a:r>
            <a:r>
              <a:rPr lang="en-US" dirty="0"/>
              <a:t>TAMSA, </a:t>
            </a:r>
            <a:r>
              <a:rPr lang="en-US" dirty="0" smtClean="0"/>
              <a:t>liking </a:t>
            </a:r>
            <a:r>
              <a:rPr lang="en-US" dirty="0"/>
              <a:t>us on Facebook</a:t>
            </a:r>
            <a:r>
              <a:rPr lang="en-US" dirty="0" smtClean="0"/>
              <a:t>,                               and following </a:t>
            </a:r>
            <a:r>
              <a:rPr lang="en-US" dirty="0"/>
              <a:t>us on </a:t>
            </a:r>
            <a:r>
              <a:rPr lang="en-US" dirty="0" smtClean="0"/>
              <a:t>Twitter</a:t>
            </a:r>
            <a:endParaRPr lang="en-US" dirty="0"/>
          </a:p>
          <a:p>
            <a:pPr>
              <a:lnSpc>
                <a:spcPct val="80000"/>
              </a:lnSpc>
              <a:spcBef>
                <a:spcPts val="1800"/>
              </a:spcBef>
            </a:pPr>
            <a:r>
              <a:rPr lang="en-US" dirty="0" smtClean="0"/>
              <a:t>Acting </a:t>
            </a:r>
            <a:r>
              <a:rPr lang="en-US" dirty="0"/>
              <a:t>when </a:t>
            </a:r>
            <a:r>
              <a:rPr lang="en-US" dirty="0" smtClean="0"/>
              <a:t>TAMSA sends “Call to Action”       instructions</a:t>
            </a:r>
          </a:p>
          <a:p>
            <a:pPr>
              <a:lnSpc>
                <a:spcPct val="80000"/>
              </a:lnSpc>
              <a:spcBef>
                <a:spcPts val="1800"/>
              </a:spcBef>
            </a:pPr>
            <a:r>
              <a:rPr lang="en-US" dirty="0" smtClean="0"/>
              <a:t>Contacting elected officials to request </a:t>
            </a:r>
            <a:r>
              <a:rPr lang="en-US" dirty="0"/>
              <a:t>support for </a:t>
            </a:r>
            <a:r>
              <a:rPr lang="en-US" dirty="0" smtClean="0"/>
              <a:t>education testing reform</a:t>
            </a:r>
          </a:p>
          <a:p>
            <a:pPr>
              <a:lnSpc>
                <a:spcPct val="80000"/>
              </a:lnSpc>
              <a:spcBef>
                <a:spcPts val="1800"/>
              </a:spcBef>
            </a:pPr>
            <a:r>
              <a:rPr lang="en-US" dirty="0" smtClean="0"/>
              <a:t>Participating via social media in the debate about testing in Texas schools</a:t>
            </a:r>
            <a:endParaRPr lang="en-US" dirty="0"/>
          </a:p>
          <a:p>
            <a:pPr>
              <a:lnSpc>
                <a:spcPct val="80000"/>
              </a:lnSpc>
              <a:spcBef>
                <a:spcPts val="1800"/>
              </a:spcBef>
            </a:pPr>
            <a:r>
              <a:rPr lang="en-US" dirty="0" smtClean="0"/>
              <a:t>Meeting </a:t>
            </a:r>
            <a:r>
              <a:rPr lang="en-US" dirty="0"/>
              <a:t>with </a:t>
            </a:r>
            <a:r>
              <a:rPr lang="en-US" dirty="0" smtClean="0"/>
              <a:t>legislators </a:t>
            </a:r>
            <a:r>
              <a:rPr lang="en-US" dirty="0"/>
              <a:t>in </a:t>
            </a:r>
            <a:r>
              <a:rPr lang="en-US" dirty="0" smtClean="0"/>
              <a:t>local </a:t>
            </a:r>
            <a:r>
              <a:rPr lang="en-US" dirty="0"/>
              <a:t>districts</a:t>
            </a:r>
          </a:p>
          <a:p>
            <a:pPr>
              <a:lnSpc>
                <a:spcPct val="80000"/>
              </a:lnSpc>
              <a:spcBef>
                <a:spcPts val="1800"/>
              </a:spcBef>
            </a:pPr>
            <a:r>
              <a:rPr lang="en-US" dirty="0" smtClean="0"/>
              <a:t>Testifying in Austin </a:t>
            </a:r>
          </a:p>
        </p:txBody>
      </p:sp>
      <p:pic>
        <p:nvPicPr>
          <p:cNvPr id="5" name="Picture 2"/>
          <p:cNvPicPr>
            <a:picLocks noChangeAspect="1" noChangeArrowheads="1"/>
          </p:cNvPicPr>
          <p:nvPr/>
        </p:nvPicPr>
        <p:blipFill>
          <a:blip r:embed="rId2" cstate="print"/>
          <a:srcRect/>
          <a:stretch>
            <a:fillRect/>
          </a:stretch>
        </p:blipFill>
        <p:spPr bwMode="auto">
          <a:xfrm>
            <a:off x="6934200" y="1219200"/>
            <a:ext cx="1752600" cy="1752600"/>
          </a:xfrm>
          <a:prstGeom prst="rect">
            <a:avLst/>
          </a:prstGeom>
          <a:noFill/>
          <a:ln w="9525">
            <a:noFill/>
            <a:miter lim="800000"/>
            <a:headEnd/>
            <a:tailEnd/>
          </a:ln>
        </p:spPr>
      </p:pic>
    </p:spTree>
    <p:extLst>
      <p:ext uri="{BB962C8B-B14F-4D97-AF65-F5344CB8AC3E}">
        <p14:creationId xmlns:p14="http://schemas.microsoft.com/office/powerpoint/2010/main" val="197600411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FF"/>
                </a:solidFill>
              </a:rPr>
              <a:t>Please Join Us</a:t>
            </a:r>
            <a:endParaRPr lang="en-US" sz="3600" dirty="0">
              <a:solidFill>
                <a:srgbClr val="FFFFFF"/>
              </a:solidFill>
            </a:endParaRPr>
          </a:p>
        </p:txBody>
      </p:sp>
      <p:sp>
        <p:nvSpPr>
          <p:cNvPr id="3" name="Content Placeholder 2"/>
          <p:cNvSpPr>
            <a:spLocks noGrp="1"/>
          </p:cNvSpPr>
          <p:nvPr>
            <p:ph idx="1"/>
          </p:nvPr>
        </p:nvSpPr>
        <p:spPr>
          <a:xfrm>
            <a:off x="1905000" y="1828800"/>
            <a:ext cx="6781800" cy="4191000"/>
          </a:xfrm>
        </p:spPr>
        <p:txBody>
          <a:bodyPr>
            <a:normAutofit/>
          </a:bodyPr>
          <a:lstStyle/>
          <a:p>
            <a:pPr marL="0" indent="0">
              <a:buNone/>
            </a:pPr>
            <a:r>
              <a:rPr lang="en-US" dirty="0"/>
              <a:t>Sign up for updates </a:t>
            </a:r>
            <a:r>
              <a:rPr lang="en-US" dirty="0" smtClean="0"/>
              <a:t>on our website: </a:t>
            </a:r>
            <a:r>
              <a:rPr lang="en-US" u="sng" dirty="0" smtClean="0">
                <a:hlinkClick r:id="rId2"/>
              </a:rPr>
              <a:t>www.tamsatx.org</a:t>
            </a:r>
            <a:r>
              <a:rPr lang="en-US" u="sng" dirty="0" smtClean="0"/>
              <a:t> </a:t>
            </a:r>
            <a:r>
              <a:rPr lang="en-US" dirty="0" smtClean="0"/>
              <a:t> </a:t>
            </a:r>
            <a:endParaRPr lang="en-US" dirty="0"/>
          </a:p>
          <a:p>
            <a:pPr marL="0" indent="0">
              <a:buNone/>
            </a:pPr>
            <a:endParaRPr lang="en-US" dirty="0"/>
          </a:p>
          <a:p>
            <a:pPr marL="0" indent="0">
              <a:buNone/>
            </a:pPr>
            <a:r>
              <a:rPr lang="en-US" dirty="0" smtClean="0"/>
              <a:t>Follow us </a:t>
            </a:r>
            <a:r>
              <a:rPr lang="en-US" dirty="0"/>
              <a:t>on </a:t>
            </a:r>
            <a:r>
              <a:rPr lang="en-US" dirty="0" smtClean="0"/>
              <a:t>Facebook and Twitter </a:t>
            </a:r>
            <a:r>
              <a:rPr lang="en-US" dirty="0" smtClean="0">
                <a:hlinkClick r:id="rId3"/>
              </a:rPr>
              <a:t>www.facebook.com/tamsatx</a:t>
            </a:r>
            <a:endParaRPr lang="en-US" dirty="0" smtClean="0"/>
          </a:p>
          <a:p>
            <a:pPr marL="0" indent="0">
              <a:buNone/>
            </a:pPr>
            <a:r>
              <a:rPr lang="en-US" dirty="0" smtClean="0">
                <a:hlinkClick r:id="rId4"/>
              </a:rPr>
              <a:t>www.twitter.com/tamsatx</a:t>
            </a:r>
            <a:r>
              <a:rPr lang="en-US" dirty="0" smtClean="0"/>
              <a:t>  </a:t>
            </a:r>
          </a:p>
          <a:p>
            <a:pPr marL="0" indent="0">
              <a:buNone/>
            </a:pPr>
            <a:r>
              <a:rPr lang="en-US" dirty="0"/>
              <a:t> </a:t>
            </a:r>
          </a:p>
          <a:p>
            <a:pPr marL="0" indent="0">
              <a:buNone/>
            </a:pPr>
            <a:r>
              <a:rPr lang="en-US" dirty="0" smtClean="0"/>
              <a:t>Email: </a:t>
            </a:r>
            <a:r>
              <a:rPr lang="en-US" dirty="0" smtClean="0">
                <a:hlinkClick r:id="rId5"/>
              </a:rPr>
              <a:t>BoardMember@tamsatx.org</a:t>
            </a:r>
            <a:r>
              <a:rPr lang="en-US" dirty="0" smtClean="0"/>
              <a:t> </a:t>
            </a:r>
            <a:endParaRPr lang="en-US" dirty="0"/>
          </a:p>
          <a:p>
            <a:endParaRPr lang="en-US" dirty="0"/>
          </a:p>
        </p:txBody>
      </p:sp>
      <p:pic>
        <p:nvPicPr>
          <p:cNvPr id="1638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2800" y="3810000"/>
            <a:ext cx="1681162" cy="168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0772" y="4724400"/>
            <a:ext cx="1231900"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440" y="3200400"/>
            <a:ext cx="1242060" cy="1242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524442" y="1752600"/>
            <a:ext cx="1164657" cy="117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099182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Humor</a:t>
            </a:r>
            <a:endParaRPr lang="en-US" dirty="0"/>
          </a:p>
        </p:txBody>
      </p:sp>
      <p:pic>
        <p:nvPicPr>
          <p:cNvPr id="6" name="Picture 5"/>
          <p:cNvPicPr>
            <a:picLocks noChangeAspect="1"/>
          </p:cNvPicPr>
          <p:nvPr/>
        </p:nvPicPr>
        <p:blipFill>
          <a:blip r:embed="rId2"/>
          <a:stretch>
            <a:fillRect/>
          </a:stretch>
        </p:blipFill>
        <p:spPr>
          <a:xfrm>
            <a:off x="1943100" y="1213844"/>
            <a:ext cx="5257800" cy="5644156"/>
          </a:xfrm>
          <a:prstGeom prst="rect">
            <a:avLst/>
          </a:prstGeom>
        </p:spPr>
      </p:pic>
      <p:sp>
        <p:nvSpPr>
          <p:cNvPr id="7" name="Content Placeholder 6"/>
          <p:cNvSpPr>
            <a:spLocks noGrp="1"/>
          </p:cNvSpPr>
          <p:nvPr>
            <p:ph idx="1"/>
          </p:nvPr>
        </p:nvSpPr>
        <p:spPr>
          <a:xfrm>
            <a:off x="685800" y="7696200"/>
            <a:ext cx="8229600" cy="4525963"/>
          </a:xfrm>
        </p:spPr>
        <p:txBody>
          <a:bodyPr/>
          <a:lstStyle/>
          <a:p>
            <a:pPr marL="0" indent="0">
              <a:buNone/>
            </a:pPr>
            <a:endParaRPr lang="en-US" dirty="0"/>
          </a:p>
        </p:txBody>
      </p:sp>
    </p:spTree>
    <p:extLst>
      <p:ext uri="{BB962C8B-B14F-4D97-AF65-F5344CB8AC3E}">
        <p14:creationId xmlns:p14="http://schemas.microsoft.com/office/powerpoint/2010/main" val="4040242966"/>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906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14800" y="2133600"/>
            <a:ext cx="4965700" cy="2739211"/>
          </a:xfrm>
          <a:prstGeom prst="rect">
            <a:avLst/>
          </a:prstGeom>
          <a:noFill/>
        </p:spPr>
        <p:txBody>
          <a:bodyPr wrap="square" rtlCol="0">
            <a:spAutoFit/>
          </a:bodyPr>
          <a:lstStyle/>
          <a:p>
            <a:pPr algn="ctr"/>
            <a:r>
              <a:rPr lang="en-US" sz="3600" dirty="0">
                <a:solidFill>
                  <a:schemeClr val="bg1"/>
                </a:solidFill>
              </a:rPr>
              <a:t>“I believe in standardizing </a:t>
            </a:r>
            <a:r>
              <a:rPr lang="en-US" sz="3600" dirty="0" smtClean="0">
                <a:solidFill>
                  <a:schemeClr val="bg1"/>
                </a:solidFill>
              </a:rPr>
              <a:t>automobiles,</a:t>
            </a:r>
          </a:p>
          <a:p>
            <a:pPr algn="ctr"/>
            <a:r>
              <a:rPr lang="en-US" sz="3600" dirty="0" smtClean="0">
                <a:solidFill>
                  <a:schemeClr val="bg1"/>
                </a:solidFill>
              </a:rPr>
              <a:t>not </a:t>
            </a:r>
            <a:r>
              <a:rPr lang="en-US" sz="3600" dirty="0">
                <a:solidFill>
                  <a:schemeClr val="bg1"/>
                </a:solidFill>
              </a:rPr>
              <a:t>human beings</a:t>
            </a:r>
            <a:r>
              <a:rPr lang="en-US" sz="3600" dirty="0" smtClean="0">
                <a:solidFill>
                  <a:schemeClr val="bg1"/>
                </a:solidFill>
              </a:rPr>
              <a:t>.”</a:t>
            </a:r>
          </a:p>
          <a:p>
            <a:pPr algn="ctr"/>
            <a:endParaRPr lang="en-US" sz="3200" dirty="0" smtClean="0">
              <a:solidFill>
                <a:schemeClr val="bg1"/>
              </a:solidFill>
            </a:endParaRPr>
          </a:p>
          <a:p>
            <a:pPr algn="ctr"/>
            <a:r>
              <a:rPr lang="en-US" sz="3200" dirty="0" smtClean="0">
                <a:solidFill>
                  <a:schemeClr val="bg1"/>
                </a:solidFill>
              </a:rPr>
              <a:t>Albert </a:t>
            </a:r>
            <a:r>
              <a:rPr lang="en-US" sz="3200" dirty="0">
                <a:solidFill>
                  <a:schemeClr val="bg1"/>
                </a:solidFill>
              </a:rPr>
              <a:t>Einstein </a:t>
            </a:r>
          </a:p>
        </p:txBody>
      </p:sp>
    </p:spTree>
    <p:extLst>
      <p:ext uri="{BB962C8B-B14F-4D97-AF65-F5344CB8AC3E}">
        <p14:creationId xmlns:p14="http://schemas.microsoft.com/office/powerpoint/2010/main" val="74357400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TAMSA">
      <a:dk1>
        <a:sysClr val="windowText" lastClr="000000"/>
      </a:dk1>
      <a:lt1>
        <a:sysClr val="window" lastClr="FFFFFF"/>
      </a:lt1>
      <a:dk2>
        <a:srgbClr val="17365D"/>
      </a:dk2>
      <a:lt2>
        <a:srgbClr val="FF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2412</Words>
  <Application>Microsoft Macintosh PowerPoint</Application>
  <PresentationFormat>On-screen Show (4:3)</PresentationFormat>
  <Paragraphs>348</Paragraphs>
  <Slides>42</Slides>
  <Notes>18</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42</vt:i4>
      </vt:variant>
    </vt:vector>
  </HeadingPairs>
  <TitlesOfParts>
    <vt:vector size="46" baseType="lpstr">
      <vt:lpstr>Office Theme</vt:lpstr>
      <vt:lpstr>Worksheet</vt:lpstr>
      <vt:lpstr>Chart</vt:lpstr>
      <vt:lpstr>Excel.Sheet.8</vt:lpstr>
      <vt:lpstr>PowerPoint Presentation</vt:lpstr>
      <vt:lpstr>PowerPoint Presentation</vt:lpstr>
      <vt:lpstr>Who Is TAMSA?</vt:lpstr>
      <vt:lpstr>Mission</vt:lpstr>
      <vt:lpstr>Statewide Membership</vt:lpstr>
      <vt:lpstr>Parental Involvement is Critical to Policy Making</vt:lpstr>
      <vt:lpstr>TAMSA’s Motivation</vt:lpstr>
      <vt:lpstr>Recent Polls Shows Bi-Partisan Support of Reducing State-Mandated Tests</vt:lpstr>
      <vt:lpstr>PowerPoint Presentation</vt:lpstr>
      <vt:lpstr>PowerPoint Presentation</vt:lpstr>
      <vt:lpstr>State High-Stakes Exam Comparison</vt:lpstr>
      <vt:lpstr>Limited Benchmark Tests</vt:lpstr>
      <vt:lpstr>PowerPoint Presentation</vt:lpstr>
      <vt:lpstr>Texas Tax Dollars Paid to Pearson</vt:lpstr>
      <vt:lpstr>PowerPoint Presentation</vt:lpstr>
      <vt:lpstr>PowerPoint Presentation</vt:lpstr>
      <vt:lpstr>PowerPoint Presentation</vt:lpstr>
      <vt:lpstr>PowerPoint Presentation</vt:lpstr>
      <vt:lpstr>College Persistence</vt:lpstr>
      <vt:lpstr>College Persistence</vt:lpstr>
      <vt:lpstr>PowerPoint Presentation</vt:lpstr>
      <vt:lpstr>PowerPoint Presentation</vt:lpstr>
      <vt:lpstr>Impact of 2 decades of standardized testing</vt:lpstr>
      <vt:lpstr>Time for a Paradigm Shift</vt:lpstr>
      <vt:lpstr>PowerPoint Presentation</vt:lpstr>
      <vt:lpstr>High School State-Mandated Tests</vt:lpstr>
      <vt:lpstr>PowerPoint Presentation</vt:lpstr>
      <vt:lpstr>Drop-Out Projections</vt:lpstr>
      <vt:lpstr>Lack of State Information on Students</vt:lpstr>
      <vt:lpstr>Is It Worth It?</vt:lpstr>
      <vt:lpstr>PowerPoint Presentation</vt:lpstr>
      <vt:lpstr>General Assessment Objectives</vt:lpstr>
      <vt:lpstr>Specific Legislative Recommendations</vt:lpstr>
      <vt:lpstr>Specific Legislation to Watch</vt:lpstr>
      <vt:lpstr>Legislation to Follow</vt:lpstr>
      <vt:lpstr>Legislation to Follow</vt:lpstr>
      <vt:lpstr>PowerPoint Presentation</vt:lpstr>
      <vt:lpstr>What TAMSA Is Doing </vt:lpstr>
      <vt:lpstr>What TAMSA Members Are Doing</vt:lpstr>
      <vt:lpstr>Please Join Us</vt:lpstr>
      <vt:lpstr>Testing Humor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TAMSA Overview</dc:title>
  <dc:creator/>
  <cp:keywords>hb5, public education, STAAR, TAKS, TEKS</cp:keywords>
  <cp:lastModifiedBy/>
  <cp:revision>1</cp:revision>
  <dcterms:created xsi:type="dcterms:W3CDTF">2014-06-23T21:18:13Z</dcterms:created>
  <dcterms:modified xsi:type="dcterms:W3CDTF">2015-02-22T02:04:56Z</dcterms:modified>
</cp:coreProperties>
</file>